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70" r:id="rId1"/>
  </p:sldMasterIdLst>
  <p:sldIdLst>
    <p:sldId id="256" r:id="rId2"/>
    <p:sldId id="257" r:id="rId3"/>
    <p:sldId id="419" r:id="rId4"/>
    <p:sldId id="259" r:id="rId5"/>
    <p:sldId id="420" r:id="rId6"/>
    <p:sldId id="421" r:id="rId7"/>
    <p:sldId id="422" r:id="rId8"/>
    <p:sldId id="423" r:id="rId9"/>
    <p:sldId id="425" r:id="rId10"/>
    <p:sldId id="261" r:id="rId11"/>
    <p:sldId id="265" r:id="rId12"/>
    <p:sldId id="262" r:id="rId13"/>
    <p:sldId id="263" r:id="rId14"/>
    <p:sldId id="264" r:id="rId15"/>
    <p:sldId id="408" r:id="rId16"/>
    <p:sldId id="266" r:id="rId17"/>
    <p:sldId id="267" r:id="rId18"/>
    <p:sldId id="426" r:id="rId19"/>
    <p:sldId id="268" r:id="rId20"/>
    <p:sldId id="427" r:id="rId21"/>
    <p:sldId id="269" r:id="rId22"/>
    <p:sldId id="270" r:id="rId23"/>
    <p:sldId id="271" r:id="rId24"/>
    <p:sldId id="446" r:id="rId25"/>
    <p:sldId id="449" r:id="rId26"/>
    <p:sldId id="440" r:id="rId27"/>
    <p:sldId id="409" r:id="rId28"/>
    <p:sldId id="272" r:id="rId29"/>
    <p:sldId id="430" r:id="rId30"/>
    <p:sldId id="274" r:id="rId31"/>
    <p:sldId id="275" r:id="rId32"/>
    <p:sldId id="276" r:id="rId33"/>
    <p:sldId id="277" r:id="rId34"/>
    <p:sldId id="278" r:id="rId35"/>
    <p:sldId id="279" r:id="rId36"/>
    <p:sldId id="410" r:id="rId37"/>
    <p:sldId id="280" r:id="rId38"/>
    <p:sldId id="281" r:id="rId39"/>
    <p:sldId id="447" r:id="rId40"/>
    <p:sldId id="282" r:id="rId41"/>
    <p:sldId id="432" r:id="rId42"/>
    <p:sldId id="283" r:id="rId43"/>
    <p:sldId id="433" r:id="rId44"/>
    <p:sldId id="448" r:id="rId45"/>
    <p:sldId id="435" r:id="rId46"/>
    <p:sldId id="434" r:id="rId47"/>
    <p:sldId id="291" r:id="rId48"/>
    <p:sldId id="285" r:id="rId49"/>
    <p:sldId id="290" r:id="rId50"/>
    <p:sldId id="436" r:id="rId51"/>
    <p:sldId id="292" r:id="rId52"/>
    <p:sldId id="295" r:id="rId53"/>
    <p:sldId id="294" r:id="rId54"/>
    <p:sldId id="296" r:id="rId55"/>
    <p:sldId id="416" r:id="rId56"/>
    <p:sldId id="418" r:id="rId57"/>
    <p:sldId id="297" r:id="rId58"/>
    <p:sldId id="438" r:id="rId59"/>
    <p:sldId id="439" r:id="rId60"/>
    <p:sldId id="301" r:id="rId61"/>
    <p:sldId id="303" r:id="rId62"/>
    <p:sldId id="304" r:id="rId63"/>
    <p:sldId id="305" r:id="rId64"/>
    <p:sldId id="307" r:id="rId65"/>
    <p:sldId id="308" r:id="rId66"/>
    <p:sldId id="309" r:id="rId67"/>
    <p:sldId id="311" r:id="rId68"/>
    <p:sldId id="312" r:id="rId69"/>
    <p:sldId id="313" r:id="rId70"/>
    <p:sldId id="316" r:id="rId71"/>
    <p:sldId id="317" r:id="rId72"/>
    <p:sldId id="318" r:id="rId73"/>
    <p:sldId id="319" r:id="rId74"/>
    <p:sldId id="320" r:id="rId75"/>
    <p:sldId id="321" r:id="rId76"/>
    <p:sldId id="322" r:id="rId77"/>
    <p:sldId id="323" r:id="rId78"/>
    <p:sldId id="441" r:id="rId79"/>
    <p:sldId id="325" r:id="rId80"/>
    <p:sldId id="442" r:id="rId81"/>
    <p:sldId id="329" r:id="rId82"/>
    <p:sldId id="330" r:id="rId83"/>
    <p:sldId id="331" r:id="rId84"/>
    <p:sldId id="332" r:id="rId85"/>
    <p:sldId id="333" r:id="rId86"/>
    <p:sldId id="334" r:id="rId87"/>
    <p:sldId id="335" r:id="rId88"/>
    <p:sldId id="336" r:id="rId89"/>
    <p:sldId id="338" r:id="rId90"/>
    <p:sldId id="444" r:id="rId91"/>
    <p:sldId id="445" r:id="rId92"/>
    <p:sldId id="339" r:id="rId93"/>
    <p:sldId id="340" r:id="rId94"/>
    <p:sldId id="341" r:id="rId95"/>
    <p:sldId id="342" r:id="rId96"/>
    <p:sldId id="343" r:id="rId97"/>
    <p:sldId id="344" r:id="rId98"/>
    <p:sldId id="346" r:id="rId99"/>
    <p:sldId id="347" r:id="rId100"/>
    <p:sldId id="348" r:id="rId101"/>
    <p:sldId id="349" r:id="rId102"/>
    <p:sldId id="350" r:id="rId103"/>
    <p:sldId id="351" r:id="rId104"/>
    <p:sldId id="352" r:id="rId105"/>
    <p:sldId id="353" r:id="rId106"/>
    <p:sldId id="355" r:id="rId107"/>
    <p:sldId id="356" r:id="rId108"/>
    <p:sldId id="357" r:id="rId109"/>
    <p:sldId id="358" r:id="rId110"/>
    <p:sldId id="359" r:id="rId111"/>
    <p:sldId id="360" r:id="rId112"/>
    <p:sldId id="361" r:id="rId113"/>
    <p:sldId id="363" r:id="rId114"/>
    <p:sldId id="364" r:id="rId115"/>
    <p:sldId id="365" r:id="rId116"/>
    <p:sldId id="366" r:id="rId117"/>
    <p:sldId id="367" r:id="rId118"/>
    <p:sldId id="368" r:id="rId119"/>
    <p:sldId id="369" r:id="rId120"/>
    <p:sldId id="370" r:id="rId121"/>
    <p:sldId id="371" r:id="rId122"/>
    <p:sldId id="372" r:id="rId123"/>
    <p:sldId id="374" r:id="rId124"/>
    <p:sldId id="375" r:id="rId125"/>
    <p:sldId id="376" r:id="rId126"/>
    <p:sldId id="377" r:id="rId127"/>
    <p:sldId id="378" r:id="rId128"/>
    <p:sldId id="379" r:id="rId129"/>
    <p:sldId id="380" r:id="rId130"/>
    <p:sldId id="381" r:id="rId131"/>
    <p:sldId id="382" r:id="rId132"/>
    <p:sldId id="383" r:id="rId133"/>
    <p:sldId id="386" r:id="rId134"/>
    <p:sldId id="384" r:id="rId135"/>
    <p:sldId id="388" r:id="rId136"/>
    <p:sldId id="389" r:id="rId137"/>
    <p:sldId id="390" r:id="rId138"/>
    <p:sldId id="391" r:id="rId139"/>
    <p:sldId id="392" r:id="rId140"/>
    <p:sldId id="393" r:id="rId141"/>
    <p:sldId id="450" r:id="rId142"/>
    <p:sldId id="394" r:id="rId143"/>
    <p:sldId id="395" r:id="rId144"/>
    <p:sldId id="396" r:id="rId145"/>
    <p:sldId id="451" r:id="rId146"/>
    <p:sldId id="452" r:id="rId147"/>
    <p:sldId id="453" r:id="rId148"/>
    <p:sldId id="397" r:id="rId149"/>
    <p:sldId id="400" r:id="rId150"/>
    <p:sldId id="401" r:id="rId151"/>
    <p:sldId id="402" r:id="rId152"/>
    <p:sldId id="403" r:id="rId153"/>
    <p:sldId id="404" r:id="rId154"/>
    <p:sldId id="405" r:id="rId155"/>
    <p:sldId id="406" r:id="rId15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8" d="100"/>
          <a:sy n="88"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D275CE-6570-98AE-D961-ED41CCF00EE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A0E73A1-2E55-91D4-3F3A-DF2970D1A9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C5A0A5CA-8412-E63E-2A15-60302A8D801D}"/>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5" name="Espace réservé du pied de page 4">
            <a:extLst>
              <a:ext uri="{FF2B5EF4-FFF2-40B4-BE49-F238E27FC236}">
                <a16:creationId xmlns:a16="http://schemas.microsoft.com/office/drawing/2014/main" id="{94272BD1-9741-DB3E-2706-D31AFA39CEF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9A87D94-A3C0-D510-E984-F1235140D598}"/>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3002163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30F9D3-FE31-A0B8-D784-FB6062A35B8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D3C6D65-1B12-E637-CCA7-8FCC0D6E4C4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ACD6C06-6E0B-459E-3C64-823107C9EE6A}"/>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5" name="Espace réservé du pied de page 4">
            <a:extLst>
              <a:ext uri="{FF2B5EF4-FFF2-40B4-BE49-F238E27FC236}">
                <a16:creationId xmlns:a16="http://schemas.microsoft.com/office/drawing/2014/main" id="{8519C7C8-EA3E-25AB-4414-493BFF8B52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0ED668C-393E-A8E7-8342-E71132783F46}"/>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3849915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3F05F9F-6B11-9A0C-BC7E-CBEA49C33D79}"/>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63707D5-3E7B-F3E0-717B-DA398A53AC4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DB31E5-212D-3042-62B5-2462EA58F85F}"/>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5" name="Espace réservé du pied de page 4">
            <a:extLst>
              <a:ext uri="{FF2B5EF4-FFF2-40B4-BE49-F238E27FC236}">
                <a16:creationId xmlns:a16="http://schemas.microsoft.com/office/drawing/2014/main" id="{3FDFA0F8-CEE5-222E-04E4-4D4FA75E21B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639E914-2F38-CFB0-E13E-81151323A844}"/>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30163646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E12FF0-B514-B22C-CF9B-B4432B9741F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9844FE8-FE2B-B54C-39C2-4F85A7FAC63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B65BDAD-0D30-6607-B97C-B0BEEEB2BC2E}"/>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5" name="Espace réservé du pied de page 4">
            <a:extLst>
              <a:ext uri="{FF2B5EF4-FFF2-40B4-BE49-F238E27FC236}">
                <a16:creationId xmlns:a16="http://schemas.microsoft.com/office/drawing/2014/main" id="{4FEDF033-33C2-D1C2-DD7D-BC79F788DDE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F81E5DA-4CE9-B874-57C8-2DAF81E256E2}"/>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1751800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7C4B31-442F-C456-0ADA-436EB2F7393A}"/>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62B3E945-A924-C31F-E6C3-3C94269F0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ED4C87E-CF3F-A1D1-11D4-1AE27821DF95}"/>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5" name="Espace réservé du pied de page 4">
            <a:extLst>
              <a:ext uri="{FF2B5EF4-FFF2-40B4-BE49-F238E27FC236}">
                <a16:creationId xmlns:a16="http://schemas.microsoft.com/office/drawing/2014/main" id="{E1BDC452-E715-121B-9BDB-2206AA4616E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8BFC92A-90CE-A7A9-8445-01B8DB8EA465}"/>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264776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2A4DAD-E9D2-DFFF-7472-745B112BB0F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BE27F07-3E30-4A8E-0B80-B76BEFE1EC1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0190ADB-0904-2982-9029-F4FF5AAF1F3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699B007-A15A-45E4-297F-79C517D0E90F}"/>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6" name="Espace réservé du pied de page 5">
            <a:extLst>
              <a:ext uri="{FF2B5EF4-FFF2-40B4-BE49-F238E27FC236}">
                <a16:creationId xmlns:a16="http://schemas.microsoft.com/office/drawing/2014/main" id="{580AA164-1376-D0A6-33D7-06B99D60B9B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02DD2C0-961D-1223-32A1-9A6D64C9DCAC}"/>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2003560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FC7E65-C06B-6B9C-2100-B3399B1291F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454DE01-92C9-2ED0-B4FB-54DADE7E6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E371C52-9A12-E8EF-B07F-BBB87C732FFE}"/>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31BC7E8-CA5B-51F4-E04E-D6D7154360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69880C0-C30E-2D9D-9AB5-300CA7E5956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1019455-611D-3E8D-C76B-B63B6C665869}"/>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8" name="Espace réservé du pied de page 7">
            <a:extLst>
              <a:ext uri="{FF2B5EF4-FFF2-40B4-BE49-F238E27FC236}">
                <a16:creationId xmlns:a16="http://schemas.microsoft.com/office/drawing/2014/main" id="{818CD266-E19B-C496-01D8-15C1F44BCB2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D36A76E2-2AE1-C52B-2CFC-6596E8C29097}"/>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421475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18259B-A18B-0990-E343-7D6A1B535DF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631AF54-BAAE-F95A-E7B7-69DA33EC8C5C}"/>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4" name="Espace réservé du pied de page 3">
            <a:extLst>
              <a:ext uri="{FF2B5EF4-FFF2-40B4-BE49-F238E27FC236}">
                <a16:creationId xmlns:a16="http://schemas.microsoft.com/office/drawing/2014/main" id="{06A44704-2B80-C865-0D4F-CF36B877F19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901C74CC-FF4A-65E3-EC79-AAE1206946FF}"/>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943110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FD5B455-871E-FE50-4132-B215BAD3A7C3}"/>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3" name="Espace réservé du pied de page 2">
            <a:extLst>
              <a:ext uri="{FF2B5EF4-FFF2-40B4-BE49-F238E27FC236}">
                <a16:creationId xmlns:a16="http://schemas.microsoft.com/office/drawing/2014/main" id="{76CD9DD7-2204-815F-4DE2-9636BA807D0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B588E9B-0E7A-F53A-BE58-1F857FF47C0A}"/>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1052585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3928B-E679-DD22-52B6-27C2389E47F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4686E63-ADEC-B8B2-F888-1B2A5CBBF9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3CE7236-A80E-67CD-5096-890F967550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2FB1237-9E9C-94A9-C9CA-E7AE3E68035B}"/>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6" name="Espace réservé du pied de page 5">
            <a:extLst>
              <a:ext uri="{FF2B5EF4-FFF2-40B4-BE49-F238E27FC236}">
                <a16:creationId xmlns:a16="http://schemas.microsoft.com/office/drawing/2014/main" id="{318891CA-9C8E-83B6-7A5F-F340879DA43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F868E43-2183-E82F-1734-4F392136B4E9}"/>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281064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8B92C9-765F-DFCA-AC8D-FE3931772C7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3BA9DE3-0E1D-44DE-BAAE-0A9115DFFB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21FEA31-E1DD-7283-4B0E-ECB95D8F9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0343F3C-B531-C93D-9170-FEDFBB27822A}"/>
              </a:ext>
            </a:extLst>
          </p:cNvPr>
          <p:cNvSpPr>
            <a:spLocks noGrp="1"/>
          </p:cNvSpPr>
          <p:nvPr>
            <p:ph type="dt" sz="half" idx="10"/>
          </p:nvPr>
        </p:nvSpPr>
        <p:spPr/>
        <p:txBody>
          <a:bodyPr/>
          <a:lstStyle/>
          <a:p>
            <a:fld id="{23F3BCD3-B065-4104-A043-9E3C33B2B7CB}" type="datetimeFigureOut">
              <a:rPr lang="fr-FR" smtClean="0"/>
              <a:t>14/09/2022</a:t>
            </a:fld>
            <a:endParaRPr lang="fr-FR"/>
          </a:p>
        </p:txBody>
      </p:sp>
      <p:sp>
        <p:nvSpPr>
          <p:cNvPr id="6" name="Espace réservé du pied de page 5">
            <a:extLst>
              <a:ext uri="{FF2B5EF4-FFF2-40B4-BE49-F238E27FC236}">
                <a16:creationId xmlns:a16="http://schemas.microsoft.com/office/drawing/2014/main" id="{9B7ADC13-6DF2-A1A1-2D2B-6DBD9AE4CB51}"/>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2C288857-FEC6-C4A5-B7B9-97B8D00DC37E}"/>
              </a:ext>
            </a:extLst>
          </p:cNvPr>
          <p:cNvSpPr>
            <a:spLocks noGrp="1"/>
          </p:cNvSpPr>
          <p:nvPr>
            <p:ph type="sldNum" sz="quarter" idx="12"/>
          </p:nvPr>
        </p:nvSpPr>
        <p:spPr/>
        <p:txBody>
          <a:bodyPr/>
          <a:lstStyle/>
          <a:p>
            <a:fld id="{62F09BDA-C852-404E-93AD-C86FC7095929}" type="slidenum">
              <a:rPr lang="fr-FR" smtClean="0"/>
              <a:t>‹N°›</a:t>
            </a:fld>
            <a:endParaRPr lang="fr-FR"/>
          </a:p>
        </p:txBody>
      </p:sp>
    </p:spTree>
    <p:extLst>
      <p:ext uri="{BB962C8B-B14F-4D97-AF65-F5344CB8AC3E}">
        <p14:creationId xmlns:p14="http://schemas.microsoft.com/office/powerpoint/2010/main" val="2657864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6137297-6AB9-62ED-25CE-9DB1E8110F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16B1894-A340-941D-8C70-6B6A5663BF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4687A97-6B5E-65C5-9376-F33A1B3030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F3BCD3-B065-4104-A043-9E3C33B2B7CB}" type="datetimeFigureOut">
              <a:rPr lang="fr-FR" smtClean="0"/>
              <a:t>14/09/2022</a:t>
            </a:fld>
            <a:endParaRPr lang="fr-FR"/>
          </a:p>
        </p:txBody>
      </p:sp>
      <p:sp>
        <p:nvSpPr>
          <p:cNvPr id="5" name="Espace réservé du pied de page 4">
            <a:extLst>
              <a:ext uri="{FF2B5EF4-FFF2-40B4-BE49-F238E27FC236}">
                <a16:creationId xmlns:a16="http://schemas.microsoft.com/office/drawing/2014/main" id="{A3884867-99AC-BF81-4683-7BE14158A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9CA1404-5173-2A39-5AF9-C07839BC67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F09BDA-C852-404E-93AD-C86FC7095929}" type="slidenum">
              <a:rPr lang="fr-FR" smtClean="0"/>
              <a:t>‹N°›</a:t>
            </a:fld>
            <a:endParaRPr lang="fr-FR"/>
          </a:p>
        </p:txBody>
      </p:sp>
    </p:spTree>
    <p:extLst>
      <p:ext uri="{BB962C8B-B14F-4D97-AF65-F5344CB8AC3E}">
        <p14:creationId xmlns:p14="http://schemas.microsoft.com/office/powerpoint/2010/main" val="377297142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18.emf"/><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image" Target="../media/image136.emf"/><Relationship Id="rId1" Type="http://schemas.openxmlformats.org/officeDocument/2006/relationships/slideLayout" Target="../slideLayouts/slideLayout2.xml"/><Relationship Id="rId4" Type="http://schemas.openxmlformats.org/officeDocument/2006/relationships/image" Target="../media/image138.emf"/></Relationships>
</file>

<file path=ppt/slides/_rels/slide11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2.xml"/><Relationship Id="rId5" Type="http://schemas.openxmlformats.org/officeDocument/2006/relationships/image" Target="../media/image147.jpeg"/><Relationship Id="rId4" Type="http://schemas.openxmlformats.org/officeDocument/2006/relationships/image" Target="../media/image146.jpe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emf"/><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7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9.gi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emf"/><Relationship Id="rId1" Type="http://schemas.openxmlformats.org/officeDocument/2006/relationships/slideLayout" Target="../slideLayouts/slideLayout2.xml"/><Relationship Id="rId4" Type="http://schemas.openxmlformats.org/officeDocument/2006/relationships/image" Target="../media/image1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20FAE7-5D7E-1F70-92EF-0E8D2A0C179E}"/>
              </a:ext>
            </a:extLst>
          </p:cNvPr>
          <p:cNvSpPr>
            <a:spLocks noGrp="1"/>
          </p:cNvSpPr>
          <p:nvPr>
            <p:ph type="ctrTitle"/>
          </p:nvPr>
        </p:nvSpPr>
        <p:spPr>
          <a:xfrm>
            <a:off x="1630878" y="2048638"/>
            <a:ext cx="9144000" cy="1974128"/>
          </a:xfrm>
          <a:ln>
            <a:solidFill>
              <a:srgbClr val="FF0000"/>
            </a:solidFill>
          </a:ln>
        </p:spPr>
        <p:style>
          <a:lnRef idx="1">
            <a:schemeClr val="accent3"/>
          </a:lnRef>
          <a:fillRef idx="2">
            <a:schemeClr val="accent3"/>
          </a:fillRef>
          <a:effectRef idx="1">
            <a:schemeClr val="accent3"/>
          </a:effectRef>
          <a:fontRef idx="minor">
            <a:schemeClr val="dk1"/>
          </a:fontRef>
        </p:style>
        <p:txBody>
          <a:bodyPr/>
          <a:lstStyle/>
          <a:p>
            <a:r>
              <a:rPr lang="fr-FR" b="1" dirty="0">
                <a:solidFill>
                  <a:schemeClr val="tx1"/>
                </a:solidFill>
                <a:latin typeface="Arial Black" panose="020B0A04020102020204" pitchFamily="34" charset="0"/>
              </a:rPr>
              <a:t>Equipements et circuits hydrauliques </a:t>
            </a:r>
            <a:endParaRPr lang="fr-FR"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2027844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0CA326B-8B8B-590E-3782-F950EF693557}"/>
                  </a:ext>
                </a:extLst>
              </p:cNvPr>
              <p:cNvSpPr txBox="1"/>
              <p:nvPr/>
            </p:nvSpPr>
            <p:spPr>
              <a:xfrm>
                <a:off x="751960" y="1053821"/>
                <a:ext cx="10930451" cy="34372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Q: Le débit : 	Unité: m</a:t>
                </a:r>
                <a:r>
                  <a:rPr lang="fr-FR" baseline="30000" dirty="0"/>
                  <a:t>3</a:t>
                </a:r>
                <a:r>
                  <a:rPr lang="fr-FR" dirty="0"/>
                  <a:t>/s</a:t>
                </a:r>
              </a:p>
              <a:p>
                <a:pPr/>
                <a14:m>
                  <m:oMathPara xmlns:m="http://schemas.openxmlformats.org/officeDocument/2006/math">
                    <m:oMathParaPr>
                      <m:jc m:val="center"/>
                    </m:oMathParaPr>
                    <m:oMath xmlns:m="http://schemas.openxmlformats.org/officeDocument/2006/math">
                      <m:r>
                        <a:rPr lang="fr-FR" i="1" smtClean="0">
                          <a:latin typeface="Cambria Math" panose="02040503050406030204" pitchFamily="18" charset="0"/>
                        </a:rPr>
                        <m:t>𝑄</m:t>
                      </m:r>
                      <m:r>
                        <a:rPr lang="fr-FR" i="1" smtClean="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𝑆</m:t>
                          </m:r>
                          <m:r>
                            <a:rPr lang="fr-FR" i="1">
                              <a:latin typeface="Cambria Math" panose="02040503050406030204" pitchFamily="18" charset="0"/>
                            </a:rPr>
                            <m:t>×</m:t>
                          </m:r>
                          <m:r>
                            <a:rPr lang="fr-FR" i="1">
                              <a:latin typeface="Cambria Math" panose="02040503050406030204" pitchFamily="18" charset="0"/>
                            </a:rPr>
                            <m:t>𝐿</m:t>
                          </m:r>
                        </m:num>
                        <m:den>
                          <m:r>
                            <a:rPr lang="fr-FR" i="1">
                              <a:latin typeface="Cambria Math" panose="02040503050406030204" pitchFamily="18" charset="0"/>
                            </a:rPr>
                            <m:t>𝑡</m:t>
                          </m:r>
                        </m:den>
                      </m:f>
                      <m:r>
                        <a:rPr lang="fr-FR" i="1">
                          <a:latin typeface="Cambria Math" panose="02040503050406030204" pitchFamily="18" charset="0"/>
                        </a:rPr>
                        <m:t>=</m:t>
                      </m:r>
                      <m:r>
                        <a:rPr lang="fr-FR" i="1">
                          <a:latin typeface="Cambria Math" panose="02040503050406030204" pitchFamily="18" charset="0"/>
                        </a:rPr>
                        <m:t>𝑆</m:t>
                      </m:r>
                      <m:r>
                        <a:rPr lang="fr-FR" i="1">
                          <a:latin typeface="Cambria Math" panose="02040503050406030204" pitchFamily="18" charset="0"/>
                        </a:rPr>
                        <m:t>×</m:t>
                      </m:r>
                      <m:r>
                        <a:rPr lang="fr-FR" i="1">
                          <a:latin typeface="Cambria Math" panose="02040503050406030204" pitchFamily="18" charset="0"/>
                        </a:rPr>
                        <m:t>𝑣</m:t>
                      </m:r>
                    </m:oMath>
                  </m:oMathPara>
                </a14:m>
                <a:endParaRPr lang="fr-FR" dirty="0"/>
              </a:p>
              <a:p>
                <a:endParaRPr lang="fr-FR" dirty="0"/>
              </a:p>
              <a:p>
                <a14:m>
                  <m:oMath xmlns:m="http://schemas.openxmlformats.org/officeDocument/2006/math">
                    <m:r>
                      <a:rPr lang="fr-FR" i="1" smtClean="0">
                        <a:latin typeface="Cambria Math" panose="02040503050406030204" pitchFamily="18" charset="0"/>
                      </a:rPr>
                      <m:t>Ƥ</m:t>
                    </m:r>
                  </m:oMath>
                </a14:m>
                <a:r>
                  <a:rPr lang="fr-FR" dirty="0"/>
                  <a:t>: La puissance 	Unité: Watts	</a:t>
                </a:r>
              </a:p>
              <a:p>
                <a:pPr algn="ctr">
                  <a:spcBef>
                    <a:spcPts val="600"/>
                  </a:spcBef>
                </a:pPr>
                <a14:m>
                  <m:oMath xmlns:m="http://schemas.openxmlformats.org/officeDocument/2006/math">
                    <m:r>
                      <a:rPr lang="fr-FR" sz="2000" i="1" smtClean="0">
                        <a:latin typeface="Cambria Math" panose="02040503050406030204" pitchFamily="18" charset="0"/>
                      </a:rPr>
                      <m:t>Ƥ</m:t>
                    </m:r>
                    <m:r>
                      <a:rPr lang="fr-FR" sz="2000" i="1">
                        <a:latin typeface="Cambria Math" panose="02040503050406030204" pitchFamily="18" charset="0"/>
                      </a:rPr>
                      <m:t>=</m:t>
                    </m:r>
                    <m:r>
                      <a:rPr lang="fr-FR" sz="2000" i="1">
                        <a:latin typeface="Cambria Math" panose="02040503050406030204" pitchFamily="18" charset="0"/>
                      </a:rPr>
                      <m:t>𝐹</m:t>
                    </m:r>
                    <m:r>
                      <a:rPr lang="fr-FR" sz="2000" i="1">
                        <a:latin typeface="Cambria Math" panose="02040503050406030204" pitchFamily="18" charset="0"/>
                      </a:rPr>
                      <m:t>×</m:t>
                    </m:r>
                    <m:r>
                      <a:rPr lang="fr-FR" sz="2000" i="1">
                        <a:latin typeface="Cambria Math" panose="02040503050406030204" pitchFamily="18" charset="0"/>
                      </a:rPr>
                      <m:t>𝑣</m:t>
                    </m:r>
                    <m:r>
                      <a:rPr lang="fr-FR" sz="2000" i="1">
                        <a:latin typeface="Cambria Math" panose="02040503050406030204" pitchFamily="18" charset="0"/>
                      </a:rPr>
                      <m:t>=</m:t>
                    </m:r>
                    <m:r>
                      <a:rPr lang="fr-FR" sz="2000" i="1">
                        <a:latin typeface="Cambria Math" panose="02040503050406030204" pitchFamily="18" charset="0"/>
                      </a:rPr>
                      <m:t>𝐹</m:t>
                    </m:r>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𝑄</m:t>
                        </m:r>
                      </m:num>
                      <m:den>
                        <m:r>
                          <a:rPr lang="fr-FR" sz="2000" i="1">
                            <a:latin typeface="Cambria Math" panose="02040503050406030204" pitchFamily="18" charset="0"/>
                          </a:rPr>
                          <m:t>𝑆</m:t>
                        </m:r>
                      </m:den>
                    </m:f>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𝐹</m:t>
                        </m:r>
                      </m:num>
                      <m:den>
                        <m:r>
                          <a:rPr lang="fr-FR" sz="2000" i="1">
                            <a:latin typeface="Cambria Math" panose="02040503050406030204" pitchFamily="18" charset="0"/>
                          </a:rPr>
                          <m:t>𝑆</m:t>
                        </m:r>
                      </m:den>
                    </m:f>
                    <m:r>
                      <a:rPr lang="fr-FR" sz="2000" i="1">
                        <a:latin typeface="Cambria Math" panose="02040503050406030204" pitchFamily="18" charset="0"/>
                      </a:rPr>
                      <m:t>×</m:t>
                    </m:r>
                    <m:r>
                      <a:rPr lang="fr-FR" sz="2000" i="1">
                        <a:latin typeface="Cambria Math" panose="02040503050406030204" pitchFamily="18" charset="0"/>
                      </a:rPr>
                      <m:t>𝑄</m:t>
                    </m:r>
                  </m:oMath>
                </a14:m>
                <a:r>
                  <a:rPr lang="fr-FR" sz="2000" dirty="0"/>
                  <a:t>		 </a:t>
                </a:r>
                <a14:m>
                  <m:oMath xmlns:m="http://schemas.openxmlformats.org/officeDocument/2006/math">
                    <m:r>
                      <a:rPr lang="fr-FR" sz="2000" i="1">
                        <a:latin typeface="Cambria Math" panose="02040503050406030204" pitchFamily="18" charset="0"/>
                      </a:rPr>
                      <m:t>𝑃</m:t>
                    </m:r>
                    <m:r>
                      <a:rPr lang="fr-FR" sz="2000" i="1">
                        <a:latin typeface="Cambria Math" panose="02040503050406030204" pitchFamily="18" charset="0"/>
                      </a:rPr>
                      <m:t>=</m:t>
                    </m:r>
                    <m:f>
                      <m:fPr>
                        <m:ctrlPr>
                          <a:rPr lang="fr-FR" sz="2000" i="1">
                            <a:latin typeface="Cambria Math" panose="02040503050406030204" pitchFamily="18" charset="0"/>
                          </a:rPr>
                        </m:ctrlPr>
                      </m:fPr>
                      <m:num>
                        <m:r>
                          <a:rPr lang="fr-FR" sz="2000" i="1">
                            <a:latin typeface="Cambria Math" panose="02040503050406030204" pitchFamily="18" charset="0"/>
                          </a:rPr>
                          <m:t>𝐹</m:t>
                        </m:r>
                      </m:num>
                      <m:den>
                        <m:r>
                          <a:rPr lang="fr-FR" sz="2000" i="1">
                            <a:latin typeface="Cambria Math" panose="02040503050406030204" pitchFamily="18" charset="0"/>
                          </a:rPr>
                          <m:t>𝑆</m:t>
                        </m:r>
                      </m:den>
                    </m:f>
                  </m:oMath>
                </a14:m>
                <a:endParaRPr lang="fr-FR" sz="2000" dirty="0"/>
              </a:p>
              <a:p>
                <a:endParaRPr lang="fr-FR" i="1" dirty="0">
                  <a:latin typeface="Cambria Math" panose="02040503050406030204" pitchFamily="18" charset="0"/>
                </a:endParaRPr>
              </a:p>
              <a:p>
                <a:pPr algn="ctr"/>
                <a14:m>
                  <m:oMath xmlns:m="http://schemas.openxmlformats.org/officeDocument/2006/math">
                    <m:r>
                      <a:rPr lang="fr-FR" b="1" i="1" smtClean="0">
                        <a:latin typeface="Cambria Math" panose="02040503050406030204" pitchFamily="18" charset="0"/>
                      </a:rPr>
                      <m:t>Ƥ</m:t>
                    </m:r>
                    <m:r>
                      <a:rPr lang="fr-FR" b="1" i="1">
                        <a:latin typeface="Cambria Math" panose="02040503050406030204" pitchFamily="18" charset="0"/>
                      </a:rPr>
                      <m:t>=</m:t>
                    </m:r>
                    <m:r>
                      <a:rPr lang="fr-FR" b="1" i="1">
                        <a:latin typeface="Cambria Math" panose="02040503050406030204" pitchFamily="18" charset="0"/>
                      </a:rPr>
                      <m:t>𝑷</m:t>
                    </m:r>
                    <m:r>
                      <a:rPr lang="fr-FR" b="1" i="1">
                        <a:latin typeface="Cambria Math" panose="02040503050406030204" pitchFamily="18" charset="0"/>
                      </a:rPr>
                      <m:t>×</m:t>
                    </m:r>
                    <m:r>
                      <a:rPr lang="fr-FR" b="1" i="1">
                        <a:latin typeface="Cambria Math" panose="02040503050406030204" pitchFamily="18" charset="0"/>
                      </a:rPr>
                      <m:t>𝑸</m:t>
                    </m:r>
                    <m:r>
                      <a:rPr lang="fr-FR" i="1">
                        <a:latin typeface="Cambria Math" panose="02040503050406030204" pitchFamily="18" charset="0"/>
                      </a:rPr>
                      <m:t> </m:t>
                    </m:r>
                    <m:r>
                      <a:rPr lang="de-DE" dirty="0">
                        <a:solidFill>
                          <a:srgbClr val="000000"/>
                        </a:solidFill>
                        <a:latin typeface="Cambria Math" panose="02040503050406030204" pitchFamily="18" charset="0"/>
                        <a:ea typeface="DejaVu Sans" panose="020B0603030804020204" pitchFamily="34" charset="0"/>
                        <a:cs typeface="Times New Roman" panose="02020603050405020304" pitchFamily="18" charset="0"/>
                      </a:rPr>
                      <m:t>(</m:t>
                    </m:r>
                    <m:r>
                      <a:rPr lang="fr-FR" i="1" dirty="0">
                        <a:solidFill>
                          <a:srgbClr val="000000"/>
                        </a:solidFill>
                        <a:latin typeface="Cambria Math" panose="02040503050406030204" pitchFamily="18" charset="0"/>
                        <a:ea typeface="DejaVu Sans" panose="020B0603030804020204" pitchFamily="34" charset="0"/>
                        <a:cs typeface="Times New Roman" panose="02020603050405020304" pitchFamily="18" charset="0"/>
                      </a:rPr>
                      <m:t>𝑊𝑎𝑡𝑡𝑠</m:t>
                    </m:r>
                    <m:r>
                      <a:rPr lang="fr-FR" i="1" dirty="0">
                        <a:solidFill>
                          <a:srgbClr val="000000"/>
                        </a:solidFill>
                        <a:latin typeface="Cambria Math" panose="02040503050406030204" pitchFamily="18" charset="0"/>
                        <a:ea typeface="DejaVu Sans" panose="020B0603030804020204" pitchFamily="34" charset="0"/>
                        <a:cs typeface="Times New Roman" panose="02020603050405020304" pitchFamily="18" charset="0"/>
                      </a:rPr>
                      <m:t> = </m:t>
                    </m:r>
                    <m:r>
                      <a:rPr lang="fr-FR" i="1" dirty="0">
                        <a:solidFill>
                          <a:srgbClr val="000000"/>
                        </a:solidFill>
                        <a:latin typeface="Cambria Math" panose="02040503050406030204" pitchFamily="18" charset="0"/>
                        <a:ea typeface="DejaVu Sans" panose="020B0603030804020204" pitchFamily="34" charset="0"/>
                        <a:cs typeface="Times New Roman" panose="02020603050405020304" pitchFamily="18" charset="0"/>
                      </a:rPr>
                      <m:t>𝑃𝑎𝑠𝑐𝑎𝑙𝑠</m:t>
                    </m:r>
                    <m:r>
                      <a:rPr lang="fr-FR" i="1" dirty="0">
                        <a:solidFill>
                          <a:srgbClr val="000000"/>
                        </a:solidFill>
                        <a:latin typeface="Cambria Math" panose="02040503050406030204" pitchFamily="18" charset="0"/>
                        <a:ea typeface="DejaVu Sans" panose="020B0603030804020204" pitchFamily="34" charset="0"/>
                        <a:cs typeface="Times New Roman" panose="02020603050405020304" pitchFamily="18" charset="0"/>
                      </a:rPr>
                      <m:t> × </m:t>
                    </m:r>
                    <m:r>
                      <a:rPr lang="fr-FR" i="1" dirty="0">
                        <a:solidFill>
                          <a:srgbClr val="000000"/>
                        </a:solidFill>
                        <a:latin typeface="Cambria Math" panose="02040503050406030204" pitchFamily="18" charset="0"/>
                        <a:ea typeface="DejaVu Sans" panose="020B0603030804020204" pitchFamily="34" charset="0"/>
                        <a:cs typeface="Times New Roman" panose="02020603050405020304" pitchFamily="18" charset="0"/>
                      </a:rPr>
                      <m:t>𝑚</m:t>
                    </m:r>
                    <m:r>
                      <a:rPr lang="fr-FR" i="1" baseline="30000" dirty="0">
                        <a:solidFill>
                          <a:srgbClr val="000000"/>
                        </a:solidFill>
                        <a:latin typeface="Cambria Math" panose="02040503050406030204" pitchFamily="18" charset="0"/>
                        <a:ea typeface="DejaVu Sans" panose="020B0603030804020204" pitchFamily="34" charset="0"/>
                        <a:cs typeface="Times New Roman" panose="02020603050405020304" pitchFamily="18" charset="0"/>
                      </a:rPr>
                      <m:t>3</m:t>
                    </m:r>
                    <m:r>
                      <a:rPr lang="fr-FR" i="1" dirty="0">
                        <a:solidFill>
                          <a:srgbClr val="000000"/>
                        </a:solidFill>
                        <a:latin typeface="Cambria Math" panose="02040503050406030204" pitchFamily="18" charset="0"/>
                        <a:ea typeface="DejaVu Sans" panose="020B0603030804020204" pitchFamily="34" charset="0"/>
                        <a:cs typeface="Times New Roman" panose="02020603050405020304" pitchFamily="18" charset="0"/>
                      </a:rPr>
                      <m:t>/</m:t>
                    </m:r>
                    <m:r>
                      <a:rPr lang="fr-FR" i="1" dirty="0">
                        <a:solidFill>
                          <a:srgbClr val="000000"/>
                        </a:solidFill>
                        <a:latin typeface="Cambria Math" panose="02040503050406030204" pitchFamily="18" charset="0"/>
                        <a:ea typeface="DejaVu Sans" panose="020B0603030804020204" pitchFamily="34" charset="0"/>
                        <a:cs typeface="Times New Roman" panose="02020603050405020304" pitchFamily="18" charset="0"/>
                      </a:rPr>
                      <m:t>𝑠</m:t>
                    </m:r>
                  </m:oMath>
                </a14:m>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a:t>
                </a:r>
              </a:p>
              <a:p>
                <a:endParaRPr lang="de-DE" sz="2400" i="1" dirty="0"/>
              </a:p>
              <a:p>
                <a:endPar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endParaRPr>
              </a:p>
              <a:p>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La puissance d’un circuit hydraulique est donc liée à la pression (P) et au débit (Q) développé par la ou les pompes</a:t>
                </a:r>
              </a:p>
            </p:txBody>
          </p:sp>
        </mc:Choice>
        <mc:Fallback xmlns="">
          <p:sp>
            <p:nvSpPr>
              <p:cNvPr id="5" name="ZoneTexte 4">
                <a:extLst>
                  <a:ext uri="{FF2B5EF4-FFF2-40B4-BE49-F238E27FC236}">
                    <a16:creationId xmlns:a16="http://schemas.microsoft.com/office/drawing/2014/main" id="{E0CA326B-8B8B-590E-3782-F950EF693557}"/>
                  </a:ext>
                </a:extLst>
              </p:cNvPr>
              <p:cNvSpPr txBox="1">
                <a:spLocks noRot="1" noChangeAspect="1" noMove="1" noResize="1" noEditPoints="1" noAdjustHandles="1" noChangeArrowheads="1" noChangeShapeType="1" noTextEdit="1"/>
              </p:cNvSpPr>
              <p:nvPr/>
            </p:nvSpPr>
            <p:spPr>
              <a:xfrm>
                <a:off x="751960" y="1053821"/>
                <a:ext cx="10930451" cy="3437223"/>
              </a:xfrm>
              <a:prstGeom prst="rect">
                <a:avLst/>
              </a:prstGeom>
              <a:blipFill>
                <a:blip r:embed="rId2"/>
                <a:stretch>
                  <a:fillRect l="-390" t="-883" b="-1767"/>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68F16143-BD79-509E-2EFF-AE00C3A18444}"/>
              </a:ext>
            </a:extLst>
          </p:cNvPr>
          <p:cNvSpPr txBox="1"/>
          <p:nvPr/>
        </p:nvSpPr>
        <p:spPr>
          <a:xfrm>
            <a:off x="4873790" y="611654"/>
            <a:ext cx="268679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600"/>
              </a:spcBef>
              <a:spcAft>
                <a:spcPts val="600"/>
              </a:spcAft>
              <a:tabLst>
                <a:tab pos="458470" algn="l"/>
              </a:tabLst>
            </a:pPr>
            <a:r>
              <a:rPr lang="fr-FR" sz="1800" b="1" dirty="0">
                <a:effectLst/>
                <a:latin typeface="Times New Roman" panose="02020603050405020304" pitchFamily="18" charset="0"/>
                <a:ea typeface="Times New Roman" panose="02020603050405020304" pitchFamily="18" charset="0"/>
              </a:rPr>
              <a:t>Définition de la puissance</a:t>
            </a:r>
          </a:p>
        </p:txBody>
      </p:sp>
      <p:pic>
        <p:nvPicPr>
          <p:cNvPr id="4098" name="Picture 2" descr="Qu'est-ce que la puissance en hydraulique ?">
            <a:extLst>
              <a:ext uri="{FF2B5EF4-FFF2-40B4-BE49-F238E27FC236}">
                <a16:creationId xmlns:a16="http://schemas.microsoft.com/office/drawing/2014/main" id="{4AA89DA0-75D3-E8E9-BD1B-4D0C4DE94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177" y="4874746"/>
            <a:ext cx="7191375" cy="1371600"/>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EA6B76EA-5353-6678-311E-97F353279B97}"/>
              </a:ext>
            </a:extLst>
          </p:cNvPr>
          <p:cNvSpPr txBox="1"/>
          <p:nvPr/>
        </p:nvSpPr>
        <p:spPr>
          <a:xfrm>
            <a:off x="5457023" y="80745"/>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Tree>
    <p:extLst>
      <p:ext uri="{BB962C8B-B14F-4D97-AF65-F5344CB8AC3E}">
        <p14:creationId xmlns:p14="http://schemas.microsoft.com/office/powerpoint/2010/main" val="256099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1C39447-FBF4-D74C-5E28-0AFFCDBD334E}"/>
              </a:ext>
            </a:extLst>
          </p:cNvPr>
          <p:cNvPicPr>
            <a:picLocks noGrp="1" noChangeAspect="1"/>
          </p:cNvPicPr>
          <p:nvPr>
            <p:ph idx="1"/>
          </p:nvPr>
        </p:nvPicPr>
        <p:blipFill>
          <a:blip r:embed="rId2"/>
          <a:stretch>
            <a:fillRect/>
          </a:stretch>
        </p:blipFill>
        <p:spPr>
          <a:xfrm>
            <a:off x="7240193" y="1966110"/>
            <a:ext cx="4393619" cy="3770177"/>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38DB7862-3E61-BDE8-A42F-1344CEAC61A7}"/>
              </a:ext>
            </a:extLst>
          </p:cNvPr>
          <p:cNvSpPr txBox="1"/>
          <p:nvPr/>
        </p:nvSpPr>
        <p:spPr>
          <a:xfrm>
            <a:off x="558188" y="2483964"/>
            <a:ext cx="6436604" cy="136723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En fait, il s’agit de deux pompes à barillet à débit constant (plateau à calage fixe) </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Ils sont </a:t>
            </a:r>
            <a:r>
              <a:rPr lang="fr-FR" sz="1800" dirty="0">
                <a:effectLst/>
                <a:latin typeface="Calibri" panose="020F0502020204030204" pitchFamily="34" charset="0"/>
                <a:ea typeface="Calibri" panose="020F0502020204030204" pitchFamily="34" charset="0"/>
                <a:cs typeface="Times New Roman" panose="02020603050405020304" pitchFamily="18" charset="0"/>
              </a:rPr>
              <a:t>accouplées mécaniquement par un arbre, l’une fonctionnant en moteur, l’autre en pompe (A300, B737).</a:t>
            </a:r>
          </a:p>
        </p:txBody>
      </p:sp>
      <p:sp>
        <p:nvSpPr>
          <p:cNvPr id="5" name="ZoneTexte 4">
            <a:extLst>
              <a:ext uri="{FF2B5EF4-FFF2-40B4-BE49-F238E27FC236}">
                <a16:creationId xmlns:a16="http://schemas.microsoft.com/office/drawing/2014/main" id="{19E177FB-D8C8-29BC-66BF-F04389CA4A15}"/>
              </a:ext>
            </a:extLst>
          </p:cNvPr>
          <p:cNvSpPr txBox="1"/>
          <p:nvPr/>
        </p:nvSpPr>
        <p:spPr>
          <a:xfrm>
            <a:off x="4341250" y="2561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6" name="ZoneTexte 5">
            <a:extLst>
              <a:ext uri="{FF2B5EF4-FFF2-40B4-BE49-F238E27FC236}">
                <a16:creationId xmlns:a16="http://schemas.microsoft.com/office/drawing/2014/main" id="{3D98CA48-BD1F-1ADD-4196-5200DE91BC76}"/>
              </a:ext>
            </a:extLst>
          </p:cNvPr>
          <p:cNvSpPr txBox="1"/>
          <p:nvPr/>
        </p:nvSpPr>
        <p:spPr>
          <a:xfrm>
            <a:off x="4341250" y="747768"/>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Par Moteur Hydraulique</a:t>
            </a:r>
          </a:p>
        </p:txBody>
      </p:sp>
    </p:spTree>
    <p:extLst>
      <p:ext uri="{BB962C8B-B14F-4D97-AF65-F5344CB8AC3E}">
        <p14:creationId xmlns:p14="http://schemas.microsoft.com/office/powerpoint/2010/main" val="36048153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E196F7B-BF7E-789D-755B-23FD674A7D9C}"/>
              </a:ext>
            </a:extLst>
          </p:cNvPr>
          <p:cNvSpPr txBox="1"/>
          <p:nvPr/>
        </p:nvSpPr>
        <p:spPr>
          <a:xfrm>
            <a:off x="1716152" y="5328621"/>
            <a:ext cx="8472365" cy="11866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Sur </a:t>
            </a: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 </a:t>
            </a:r>
            <a:r>
              <a:rPr lang="fr-FR" sz="1800" dirty="0">
                <a:effectLst/>
                <a:latin typeface="Calibri" panose="020F0502020204030204" pitchFamily="34" charset="0"/>
                <a:ea typeface="Calibri" panose="020F0502020204030204" pitchFamily="34" charset="0"/>
                <a:cs typeface="Times New Roman" panose="02020603050405020304" pitchFamily="18" charset="0"/>
              </a:rPr>
              <a:t>A320, le PTU est bidirectionnel (réversible) et entièrement automatique.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Il fonctionne si la différence de pression entre les deux circuits est supérieure à 500 PSI, </a:t>
            </a:r>
            <a:endParaRPr lang="fr-FR" sz="18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le </a:t>
            </a:r>
            <a:r>
              <a:rPr lang="fr-FR" sz="1800" dirty="0">
                <a:effectLst/>
                <a:latin typeface="Calibri" panose="020F0502020204030204" pitchFamily="34" charset="0"/>
                <a:ea typeface="Calibri" panose="020F0502020204030204" pitchFamily="34" charset="0"/>
                <a:cs typeface="Times New Roman" panose="02020603050405020304" pitchFamily="18" charset="0"/>
              </a:rPr>
              <a:t>plus fort entraînant l’autre. </a:t>
            </a:r>
          </a:p>
        </p:txBody>
      </p:sp>
      <p:pic>
        <p:nvPicPr>
          <p:cNvPr id="6" name="Espace réservé du contenu 6">
            <a:extLst>
              <a:ext uri="{FF2B5EF4-FFF2-40B4-BE49-F238E27FC236}">
                <a16:creationId xmlns:a16="http://schemas.microsoft.com/office/drawing/2014/main" id="{C09FDBC6-B6A8-82E1-E9EE-14A25B75E38F}"/>
              </a:ext>
            </a:extLst>
          </p:cNvPr>
          <p:cNvPicPr>
            <a:picLocks noChangeAspect="1"/>
          </p:cNvPicPr>
          <p:nvPr/>
        </p:nvPicPr>
        <p:blipFill>
          <a:blip r:embed="rId2"/>
          <a:stretch>
            <a:fillRect/>
          </a:stretch>
        </p:blipFill>
        <p:spPr>
          <a:xfrm>
            <a:off x="838200" y="1293361"/>
            <a:ext cx="4393619" cy="3770177"/>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11CE38AD-1DC5-0F09-590B-7FBF6EF0A3D4}"/>
              </a:ext>
            </a:extLst>
          </p:cNvPr>
          <p:cNvSpPr txBox="1"/>
          <p:nvPr/>
        </p:nvSpPr>
        <p:spPr>
          <a:xfrm>
            <a:off x="4341250" y="2561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9" name="ZoneTexte 8">
            <a:extLst>
              <a:ext uri="{FF2B5EF4-FFF2-40B4-BE49-F238E27FC236}">
                <a16:creationId xmlns:a16="http://schemas.microsoft.com/office/drawing/2014/main" id="{F0AF210E-41B8-C862-4464-3CE7B46D9F81}"/>
              </a:ext>
            </a:extLst>
          </p:cNvPr>
          <p:cNvSpPr txBox="1"/>
          <p:nvPr/>
        </p:nvSpPr>
        <p:spPr>
          <a:xfrm>
            <a:off x="4341250" y="747768"/>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Par Moteur Hydraulique</a:t>
            </a:r>
          </a:p>
        </p:txBody>
      </p:sp>
      <p:pic>
        <p:nvPicPr>
          <p:cNvPr id="10" name="Espace réservé du contenu 9"/>
          <p:cNvPicPr>
            <a:picLocks noGrp="1" noChangeAspect="1"/>
          </p:cNvPicPr>
          <p:nvPr>
            <p:ph idx="1"/>
          </p:nvPr>
        </p:nvPicPr>
        <p:blipFill rotWithShape="1">
          <a:blip r:embed="rId3">
            <a:extLst>
              <a:ext uri="{28A0092B-C50C-407E-A947-70E740481C1C}">
                <a14:useLocalDpi xmlns:a14="http://schemas.microsoft.com/office/drawing/2010/main" val="0"/>
              </a:ext>
            </a:extLst>
          </a:blip>
          <a:srcRect t="4330"/>
          <a:stretch/>
        </p:blipFill>
        <p:spPr>
          <a:xfrm>
            <a:off x="6890658" y="1117100"/>
            <a:ext cx="4680448" cy="376612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11361002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9CC144E-538C-D640-219E-68620111FA33}"/>
              </a:ext>
            </a:extLst>
          </p:cNvPr>
          <p:cNvPicPr>
            <a:picLocks noGrp="1" noChangeAspect="1"/>
          </p:cNvPicPr>
          <p:nvPr>
            <p:ph idx="1"/>
          </p:nvPr>
        </p:nvPicPr>
        <p:blipFill rotWithShape="1">
          <a:blip r:embed="rId2"/>
          <a:srcRect r="76052"/>
          <a:stretch/>
        </p:blipFill>
        <p:spPr>
          <a:xfrm>
            <a:off x="6706016" y="1320159"/>
            <a:ext cx="1648117" cy="242484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0DDD4137-765D-0DF0-65E2-F04BC10439E9}"/>
              </a:ext>
            </a:extLst>
          </p:cNvPr>
          <p:cNvSpPr txBox="1"/>
          <p:nvPr/>
        </p:nvSpPr>
        <p:spPr>
          <a:xfrm>
            <a:off x="217583" y="4559145"/>
            <a:ext cx="10904774" cy="13660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63538" algn="l">
              <a:lnSpc>
                <a:spcPct val="150000"/>
              </a:lnSpc>
              <a:spcBef>
                <a:spcPts val="300"/>
              </a:spcBef>
              <a:buFont typeface="Arial" panose="020B0604020202020204" pitchFamily="34" charset="0"/>
              <a:buChar char="•"/>
            </a:pP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Nommée </a:t>
            </a:r>
            <a:r>
              <a:rPr lang="fr-FR" sz="1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aéropompe</a:t>
            </a: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ou RAT (Ram Air Turbine) ou ADP (Air Drive </a:t>
            </a:r>
            <a:r>
              <a:rPr lang="fr-FR" sz="18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Pump</a:t>
            </a: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p>
          <a:p>
            <a:pPr indent="363538">
              <a:lnSpc>
                <a:spcPct val="150000"/>
              </a:lnSpc>
              <a:spcBef>
                <a:spcPts val="300"/>
              </a:spcBef>
              <a:buFont typeface="Arial" panose="020B0604020202020204" pitchFamily="34" charset="0"/>
              <a:buChar char="•"/>
            </a:pP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Dispositif de secours et plus particulièrement d’ultime secours hydraulique en vol</a:t>
            </a:r>
          </a:p>
          <a:p>
            <a:pPr indent="363538">
              <a:lnSpc>
                <a:spcPct val="150000"/>
              </a:lnSpc>
              <a:spcBef>
                <a:spcPts val="300"/>
              </a:spcBef>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Il</a:t>
            </a: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 permet d’alimenter les servitudes vitales (commandes de vol, freins secours, etc...).</a:t>
            </a:r>
            <a:endParaRPr lang="fr-FR" sz="1800" dirty="0">
              <a:effectLst/>
              <a:latin typeface="Times New Roman" panose="02020603050405020304" pitchFamily="18" charset="0"/>
              <a:ea typeface="Times New Roman" panose="02020603050405020304" pitchFamily="18" charset="0"/>
            </a:endParaRPr>
          </a:p>
        </p:txBody>
      </p:sp>
      <p:sp>
        <p:nvSpPr>
          <p:cNvPr id="6" name="ZoneTexte 5">
            <a:extLst>
              <a:ext uri="{FF2B5EF4-FFF2-40B4-BE49-F238E27FC236}">
                <a16:creationId xmlns:a16="http://schemas.microsoft.com/office/drawing/2014/main" id="{F1E6F643-4E1A-218D-6036-8D2225CBBC54}"/>
              </a:ext>
            </a:extLst>
          </p:cNvPr>
          <p:cNvSpPr txBox="1"/>
          <p:nvPr/>
        </p:nvSpPr>
        <p:spPr>
          <a:xfrm>
            <a:off x="4341250" y="2561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3" name="ZoneTexte 2">
            <a:extLst>
              <a:ext uri="{FF2B5EF4-FFF2-40B4-BE49-F238E27FC236}">
                <a16:creationId xmlns:a16="http://schemas.microsoft.com/office/drawing/2014/main" id="{2819A46E-2874-2476-7A9C-CE052D43DD6A}"/>
              </a:ext>
            </a:extLst>
          </p:cNvPr>
          <p:cNvSpPr txBox="1"/>
          <p:nvPr/>
        </p:nvSpPr>
        <p:spPr>
          <a:xfrm>
            <a:off x="5488098" y="698408"/>
            <a:ext cx="100253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Par Air</a:t>
            </a:r>
          </a:p>
        </p:txBody>
      </p:sp>
      <p:pic>
        <p:nvPicPr>
          <p:cNvPr id="8" name="Picture 2" descr="Ram Air Turbine">
            <a:extLst>
              <a:ext uri="{FF2B5EF4-FFF2-40B4-BE49-F238E27FC236}">
                <a16:creationId xmlns:a16="http://schemas.microsoft.com/office/drawing/2014/main" id="{EAF1324D-C988-AD19-CA2F-7E7CB3F36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583" y="1303328"/>
            <a:ext cx="5511278" cy="3113872"/>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2042" y="1303328"/>
            <a:ext cx="2124371" cy="2438740"/>
          </a:xfrm>
          <a:prstGeom prst="rect">
            <a:avLst/>
          </a:prstGeom>
        </p:spPr>
      </p:pic>
    </p:spTree>
    <p:extLst>
      <p:ext uri="{BB962C8B-B14F-4D97-AF65-F5344CB8AC3E}">
        <p14:creationId xmlns:p14="http://schemas.microsoft.com/office/powerpoint/2010/main" val="406283846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7F436C5-DD84-6B79-EE71-92AA2C36C5F6}"/>
              </a:ext>
            </a:extLst>
          </p:cNvPr>
          <p:cNvSpPr txBox="1"/>
          <p:nvPr/>
        </p:nvSpPr>
        <p:spPr>
          <a:xfrm>
            <a:off x="466817" y="1140641"/>
            <a:ext cx="7443294" cy="50302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L’ensemble se compose d’une hélice normalement escamotée dans la voilure ou le fuselage, </a:t>
            </a:r>
          </a:p>
          <a:p>
            <a:pPr marL="285750" indent="-285750">
              <a:lnSpc>
                <a:spcPct val="150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commandée uniquement dans le sens « sortie », soit automatiquement, soit manuellement, depuis le poste de pilotage. </a:t>
            </a:r>
          </a:p>
          <a:p>
            <a:pPr marL="285750" indent="-285750">
              <a:lnSpc>
                <a:spcPct val="150000"/>
              </a:lnSpc>
              <a:spcAft>
                <a:spcPts val="800"/>
              </a:spcAft>
              <a:buFont typeface="Arial" panose="020B0604020202020204" pitchFamily="34" charset="0"/>
              <a:buChar char="•"/>
            </a:pP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La </a:t>
            </a:r>
            <a:r>
              <a:rPr lang="fr-FR" sz="1800" dirty="0">
                <a:effectLst/>
                <a:latin typeface="Calibri" panose="020F0502020204030204" pitchFamily="34" charset="0"/>
                <a:ea typeface="Calibri" panose="020F0502020204030204" pitchFamily="34" charset="0"/>
                <a:cs typeface="Times New Roman" panose="02020603050405020304" pitchFamily="18" charset="0"/>
              </a:rPr>
              <a:t>rentrée ne peut s’effectuer qu’au sol </a:t>
            </a: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manuellement.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bipale à pas variable soumise au vent relatif, entraîne une pompe autorégulatrice qui délivre une pression d’environ 3 000 PSI, lorsque la vitesse avion &gt; à 130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kts</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50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liquide est généralement puisé dans la partie inférieure (réserve) d’une bâche d’un circuit auxiliaire ou secours (exemple : A300 circuit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yellow</a:t>
            </a:r>
            <a:r>
              <a:rPr lang="fr-FR" sz="1800" dirty="0">
                <a:effectLst/>
                <a:latin typeface="Calibri" panose="020F0502020204030204" pitchFamily="34" charset="0"/>
                <a:ea typeface="Calibri" panose="020F0502020204030204" pitchFamily="34" charset="0"/>
                <a:cs typeface="Times New Roman" panose="02020603050405020304" pitchFamily="18" charset="0"/>
              </a:rPr>
              <a:t>) ou directement dans la bâche d’un circuit auxiliaire (A320 circuit BLUE).</a:t>
            </a:r>
          </a:p>
        </p:txBody>
      </p:sp>
      <p:sp>
        <p:nvSpPr>
          <p:cNvPr id="6" name="ZoneTexte 5">
            <a:extLst>
              <a:ext uri="{FF2B5EF4-FFF2-40B4-BE49-F238E27FC236}">
                <a16:creationId xmlns:a16="http://schemas.microsoft.com/office/drawing/2014/main" id="{E38EA301-AA2E-7B6C-D310-597A29E9AB7D}"/>
              </a:ext>
            </a:extLst>
          </p:cNvPr>
          <p:cNvSpPr txBox="1"/>
          <p:nvPr/>
        </p:nvSpPr>
        <p:spPr>
          <a:xfrm>
            <a:off x="4341250" y="2561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8" name="ZoneTexte 7">
            <a:extLst>
              <a:ext uri="{FF2B5EF4-FFF2-40B4-BE49-F238E27FC236}">
                <a16:creationId xmlns:a16="http://schemas.microsoft.com/office/drawing/2014/main" id="{CE75CD31-8B1E-0028-EAA3-9D095EE779A1}"/>
              </a:ext>
            </a:extLst>
          </p:cNvPr>
          <p:cNvSpPr txBox="1"/>
          <p:nvPr/>
        </p:nvSpPr>
        <p:spPr>
          <a:xfrm>
            <a:off x="5488098" y="698408"/>
            <a:ext cx="100253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Par Air</a:t>
            </a:r>
          </a:p>
        </p:txBody>
      </p:sp>
      <p:pic>
        <p:nvPicPr>
          <p:cNvPr id="1034" name="Picture 10" descr="Ram air turbine - Wikipedia">
            <a:extLst>
              <a:ext uri="{FF2B5EF4-FFF2-40B4-BE49-F238E27FC236}">
                <a16:creationId xmlns:a16="http://schemas.microsoft.com/office/drawing/2014/main" id="{CB790094-8EFA-6A83-0E81-A0508F0B3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6304" y="1140641"/>
            <a:ext cx="3048879" cy="31172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irbus teste la RAT de l'A350 sur son A340-300 d'essai - Actualité  aéronautique - AeroWeb-fr.net">
            <a:extLst>
              <a:ext uri="{FF2B5EF4-FFF2-40B4-BE49-F238E27FC236}">
                <a16:creationId xmlns:a16="http://schemas.microsoft.com/office/drawing/2014/main" id="{55F167AF-634F-22C1-14F7-CB01B8271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303" y="4484939"/>
            <a:ext cx="3048879"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86542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C2FB78B-AA47-46B6-B849-870A11847C87}"/>
              </a:ext>
            </a:extLst>
          </p:cNvPr>
          <p:cNvSpPr txBox="1"/>
          <p:nvPr/>
        </p:nvSpPr>
        <p:spPr>
          <a:xfrm>
            <a:off x="323720" y="1665382"/>
            <a:ext cx="651808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latin typeface="Calibri" panose="020F0502020204030204" pitchFamily="34" charset="0"/>
                <a:ea typeface="Calibri" panose="020F0502020204030204" pitchFamily="34" charset="0"/>
                <a:cs typeface="Times New Roman" panose="02020603050405020304" pitchFamily="18" charset="0"/>
              </a:rPr>
              <a:t>Sur cet avion </a:t>
            </a:r>
            <a:r>
              <a:rPr lang="fr-FR" dirty="0">
                <a:latin typeface="Calibri" panose="020F0502020204030204" pitchFamily="34" charset="0"/>
                <a:ea typeface="Calibri" panose="020F0502020204030204" pitchFamily="34" charset="0"/>
                <a:cs typeface="Times New Roman" panose="02020603050405020304" pitchFamily="18" charset="0"/>
              </a:rPr>
              <a:t>la RAT permet </a:t>
            </a:r>
            <a:r>
              <a:rPr lang="fr-FR" dirty="0" smtClean="0">
                <a:latin typeface="Calibri" panose="020F0502020204030204" pitchFamily="34" charset="0"/>
                <a:ea typeface="Calibri" panose="020F0502020204030204" pitchFamily="34" charset="0"/>
                <a:cs typeface="Times New Roman" panose="02020603050405020304" pitchFamily="18" charset="0"/>
              </a:rPr>
              <a:t>:</a:t>
            </a:r>
            <a:endParaRPr lang="fr-FR"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secours </a:t>
            </a:r>
            <a:r>
              <a:rPr lang="fr-FR" sz="1800" dirty="0">
                <a:effectLst/>
                <a:latin typeface="Calibri" panose="020F0502020204030204" pitchFamily="34" charset="0"/>
                <a:ea typeface="Calibri" panose="020F0502020204030204" pitchFamily="34" charset="0"/>
                <a:cs typeface="Times New Roman" panose="02020603050405020304" pitchFamily="18" charset="0"/>
              </a:rPr>
              <a:t>hydraulique, </a:t>
            </a:r>
          </a:p>
          <a:p>
            <a:pPr marL="285750" indent="-285750">
              <a:buFont typeface="Arial" panose="020B0604020202020204" pitchFamily="34" charset="0"/>
              <a:buChar char="•"/>
            </a:pP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un </a:t>
            </a:r>
            <a:r>
              <a:rPr lang="fr-FR" sz="1800" dirty="0">
                <a:effectLst/>
                <a:latin typeface="Calibri" panose="020F0502020204030204" pitchFamily="34" charset="0"/>
                <a:ea typeface="Calibri" panose="020F0502020204030204" pitchFamily="34" charset="0"/>
                <a:cs typeface="Times New Roman" panose="02020603050405020304" pitchFamily="18" charset="0"/>
              </a:rPr>
              <a:t>secours électrique </a:t>
            </a: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par </a:t>
            </a:r>
            <a:r>
              <a:rPr lang="fr-FR" sz="1800" dirty="0">
                <a:effectLst/>
                <a:latin typeface="Calibri" panose="020F0502020204030204" pitchFamily="34" charset="0"/>
                <a:ea typeface="Calibri" panose="020F0502020204030204" pitchFamily="34" charset="0"/>
                <a:cs typeface="Times New Roman" panose="02020603050405020304" pitchFamily="18" charset="0"/>
              </a:rPr>
              <a:t>l’intermédiaire d’un alternateur </a:t>
            </a: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secours</a:t>
            </a:r>
            <a:endParaRPr lang="fr-FR" dirty="0"/>
          </a:p>
        </p:txBody>
      </p:sp>
      <p:sp>
        <p:nvSpPr>
          <p:cNvPr id="6" name="ZoneTexte 5">
            <a:extLst>
              <a:ext uri="{FF2B5EF4-FFF2-40B4-BE49-F238E27FC236}">
                <a16:creationId xmlns:a16="http://schemas.microsoft.com/office/drawing/2014/main" id="{8241F632-2C7B-BBF0-9AE8-C1FFA7B61980}"/>
              </a:ext>
            </a:extLst>
          </p:cNvPr>
          <p:cNvSpPr txBox="1"/>
          <p:nvPr/>
        </p:nvSpPr>
        <p:spPr>
          <a:xfrm>
            <a:off x="4341250" y="2561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8" name="ZoneTexte 7">
            <a:extLst>
              <a:ext uri="{FF2B5EF4-FFF2-40B4-BE49-F238E27FC236}">
                <a16:creationId xmlns:a16="http://schemas.microsoft.com/office/drawing/2014/main" id="{EE18E49D-CD0D-CA62-4562-13AA4220C505}"/>
              </a:ext>
            </a:extLst>
          </p:cNvPr>
          <p:cNvSpPr txBox="1"/>
          <p:nvPr/>
        </p:nvSpPr>
        <p:spPr>
          <a:xfrm>
            <a:off x="4232393" y="715197"/>
            <a:ext cx="374564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Par </a:t>
            </a:r>
            <a:r>
              <a:rPr lang="fr-FR" dirty="0" smtClean="0">
                <a:effectLst/>
                <a:ea typeface="Times New Roman" panose="02020603050405020304" pitchFamily="18" charset="0"/>
              </a:rPr>
              <a:t>Air: Particularité</a:t>
            </a:r>
            <a:r>
              <a:rPr lang="fr-FR" dirty="0" smtClean="0">
                <a:latin typeface="Calibri" panose="020F0502020204030204" pitchFamily="34" charset="0"/>
                <a:ea typeface="Calibri" panose="020F0502020204030204" pitchFamily="34" charset="0"/>
                <a:cs typeface="Times New Roman" panose="02020603050405020304" pitchFamily="18" charset="0"/>
              </a:rPr>
              <a:t> </a:t>
            </a:r>
            <a:r>
              <a:rPr lang="fr-FR" dirty="0">
                <a:latin typeface="Calibri" panose="020F0502020204030204" pitchFamily="34" charset="0"/>
                <a:ea typeface="Calibri" panose="020F0502020204030204" pitchFamily="34" charset="0"/>
                <a:cs typeface="Times New Roman" panose="02020603050405020304" pitchFamily="18" charset="0"/>
              </a:rPr>
              <a:t>Airbus </a:t>
            </a:r>
            <a:r>
              <a:rPr lang="fr-FR" dirty="0" smtClean="0">
                <a:latin typeface="Calibri" panose="020F0502020204030204" pitchFamily="34" charset="0"/>
                <a:ea typeface="Calibri" panose="020F0502020204030204" pitchFamily="34" charset="0"/>
                <a:cs typeface="Times New Roman" panose="02020603050405020304" pitchFamily="18" charset="0"/>
              </a:rPr>
              <a:t>320</a:t>
            </a:r>
            <a:endParaRPr lang="fr-FR" dirty="0">
              <a:effectLst/>
              <a:ea typeface="Times New Roman" panose="02020603050405020304" pitchFamily="18" charset="0"/>
            </a:endParaRPr>
          </a:p>
        </p:txBody>
      </p:sp>
      <p:pic>
        <p:nvPicPr>
          <p:cNvPr id="1026" name="Picture 2" descr="hydraulic-system-schematic">
            <a:extLst>
              <a:ext uri="{FF2B5EF4-FFF2-40B4-BE49-F238E27FC236}">
                <a16:creationId xmlns:a16="http://schemas.microsoft.com/office/drawing/2014/main" id="{2BB8627C-5D1C-EDCA-2249-F68919DC7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74" y="3233658"/>
            <a:ext cx="6270447" cy="3500607"/>
          </a:xfrm>
          <a:prstGeom prst="rect">
            <a:avLst/>
          </a:prstGeom>
        </p:spPr>
        <p:style>
          <a:lnRef idx="2">
            <a:schemeClr val="accent2"/>
          </a:lnRef>
          <a:fillRef idx="1">
            <a:schemeClr val="lt1"/>
          </a:fillRef>
          <a:effectRef idx="0">
            <a:schemeClr val="accent2"/>
          </a:effectRef>
          <a:fontRef idx="minor">
            <a:schemeClr val="dk1"/>
          </a:fontRef>
        </p:style>
      </p:pic>
      <p:pic>
        <p:nvPicPr>
          <p:cNvPr id="1028" name="Picture 4" descr="HYDFUEL_PANEL_3D">
            <a:extLst>
              <a:ext uri="{FF2B5EF4-FFF2-40B4-BE49-F238E27FC236}">
                <a16:creationId xmlns:a16="http://schemas.microsoft.com/office/drawing/2014/main" id="{5B712502-5093-EFC7-9B33-CA72064456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007"/>
          <a:stretch/>
        </p:blipFill>
        <p:spPr bwMode="auto">
          <a:xfrm>
            <a:off x="6898384" y="1389896"/>
            <a:ext cx="5201716" cy="132228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216" y="2847415"/>
            <a:ext cx="5029902" cy="4010585"/>
          </a:xfrm>
          <a:prstGeom prst="rect">
            <a:avLst/>
          </a:prstGeom>
        </p:spPr>
      </p:pic>
    </p:spTree>
    <p:extLst>
      <p:ext uri="{BB962C8B-B14F-4D97-AF65-F5344CB8AC3E}">
        <p14:creationId xmlns:p14="http://schemas.microsoft.com/office/powerpoint/2010/main" val="39731507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CBFA5DC-1790-A445-E385-4C954249C249}"/>
              </a:ext>
            </a:extLst>
          </p:cNvPr>
          <p:cNvSpPr txBox="1"/>
          <p:nvPr/>
        </p:nvSpPr>
        <p:spPr>
          <a:xfrm>
            <a:off x="379482" y="1223219"/>
            <a:ext cx="11458572" cy="148297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07000"/>
              </a:lnSpc>
              <a:spcAft>
                <a:spcPts val="800"/>
              </a:spcAft>
            </a:pP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une </a:t>
            </a:r>
            <a:r>
              <a:rPr lang="fr-FR" sz="1800" dirty="0">
                <a:effectLst/>
                <a:latin typeface="Calibri" panose="020F0502020204030204" pitchFamily="34" charset="0"/>
                <a:ea typeface="Calibri" panose="020F0502020204030204" pitchFamily="34" charset="0"/>
                <a:cs typeface="Times New Roman" panose="02020603050405020304" pitchFamily="18" charset="0"/>
              </a:rPr>
              <a:t>turbine placée dans le circuit pneumatique qui entraîne une pompe montée en parallèle sur la pompe GTR de chaque circuit hydraulique, </a:t>
            </a:r>
          </a:p>
          <a:p>
            <a:pPr algn="just">
              <a:lnSpc>
                <a:spcPct val="107000"/>
              </a:lnSpc>
              <a:spcAft>
                <a:spcPts val="800"/>
              </a:spcAft>
            </a:pP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Il n’utilisée </a:t>
            </a:r>
            <a:r>
              <a:rPr lang="fr-FR" sz="1800" dirty="0">
                <a:effectLst/>
                <a:latin typeface="Calibri" panose="020F0502020204030204" pitchFamily="34" charset="0"/>
                <a:ea typeface="Calibri" panose="020F0502020204030204" pitchFamily="34" charset="0"/>
                <a:cs typeface="Times New Roman" panose="02020603050405020304" pitchFamily="18" charset="0"/>
              </a:rPr>
              <a:t>qu’en cas de défaillance de la pompe GTR.</a:t>
            </a:r>
          </a:p>
          <a:p>
            <a:pPr algn="just">
              <a:lnSpc>
                <a:spcPct val="107000"/>
              </a:lnSpc>
              <a:spcAft>
                <a:spcPts val="800"/>
              </a:spcAft>
            </a:pPr>
            <a:r>
              <a:rPr lang="fr-FR" sz="1800" dirty="0">
                <a:effectLst/>
                <a:latin typeface="Times New Roman" panose="02020603050405020304" pitchFamily="18" charset="0"/>
                <a:ea typeface="Times New Roman" panose="02020603050405020304" pitchFamily="18" charset="0"/>
              </a:rPr>
              <a:t>Sur ce type d’avion comportant quatre circuits hydrauliques, on trouve donc quatre EDP, doublées par quatre ADP.</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ZoneTexte 5">
            <a:extLst>
              <a:ext uri="{FF2B5EF4-FFF2-40B4-BE49-F238E27FC236}">
                <a16:creationId xmlns:a16="http://schemas.microsoft.com/office/drawing/2014/main" id="{EFDA7BB6-33C6-7147-5FC3-DE8E88CB8F88}"/>
              </a:ext>
            </a:extLst>
          </p:cNvPr>
          <p:cNvSpPr txBox="1"/>
          <p:nvPr/>
        </p:nvSpPr>
        <p:spPr>
          <a:xfrm>
            <a:off x="4341250" y="2561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8" name="ZoneTexte 7">
            <a:extLst>
              <a:ext uri="{FF2B5EF4-FFF2-40B4-BE49-F238E27FC236}">
                <a16:creationId xmlns:a16="http://schemas.microsoft.com/office/drawing/2014/main" id="{4F4E38FF-A6CC-3A98-A568-87C3474ABBE8}"/>
              </a:ext>
            </a:extLst>
          </p:cNvPr>
          <p:cNvSpPr txBox="1"/>
          <p:nvPr/>
        </p:nvSpPr>
        <p:spPr>
          <a:xfrm>
            <a:off x="5488098" y="698408"/>
            <a:ext cx="1002535"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Par Air</a:t>
            </a:r>
          </a:p>
        </p:txBody>
      </p:sp>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1974" t="2996" r="3156" b="3426"/>
          <a:stretch/>
        </p:blipFill>
        <p:spPr>
          <a:xfrm>
            <a:off x="7195457" y="3142484"/>
            <a:ext cx="4365171" cy="3298373"/>
          </a:xfrm>
          <a:prstGeom prst="rect">
            <a:avLst/>
          </a:prstGeom>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EE18E49D-CD0D-CA62-4562-13AA4220C505}"/>
              </a:ext>
            </a:extLst>
          </p:cNvPr>
          <p:cNvSpPr txBox="1"/>
          <p:nvPr/>
        </p:nvSpPr>
        <p:spPr>
          <a:xfrm>
            <a:off x="4232393" y="715197"/>
            <a:ext cx="3745646" cy="37555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07000"/>
              </a:lnSpc>
              <a:spcAft>
                <a:spcPts val="800"/>
              </a:spcAft>
            </a:pPr>
            <a:r>
              <a:rPr lang="fr-FR" dirty="0">
                <a:effectLst/>
                <a:ea typeface="Times New Roman" panose="02020603050405020304" pitchFamily="18" charset="0"/>
              </a:rPr>
              <a:t>Par </a:t>
            </a:r>
            <a:r>
              <a:rPr lang="fr-FR" dirty="0" smtClean="0">
                <a:effectLst/>
                <a:ea typeface="Times New Roman" panose="02020603050405020304" pitchFamily="18" charset="0"/>
              </a:rPr>
              <a:t>Air: Particularité</a:t>
            </a:r>
            <a:r>
              <a:rPr lang="fr-FR" dirty="0" smtClean="0">
                <a:latin typeface="Calibri" panose="020F0502020204030204" pitchFamily="34" charset="0"/>
                <a:ea typeface="Calibri" panose="020F0502020204030204" pitchFamily="34" charset="0"/>
                <a:cs typeface="Times New Roman" panose="02020603050405020304" pitchFamily="18" charset="0"/>
              </a:rPr>
              <a:t> </a:t>
            </a:r>
            <a:r>
              <a:rPr lang="fr-FR" b="1" u="sng" dirty="0">
                <a:latin typeface="Calibri" panose="020F0502020204030204" pitchFamily="34" charset="0"/>
                <a:ea typeface="Calibri" panose="020F0502020204030204" pitchFamily="34" charset="0"/>
                <a:cs typeface="Times New Roman" panose="02020603050405020304" pitchFamily="18" charset="0"/>
              </a:rPr>
              <a:t>B747</a:t>
            </a: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99" y="3142484"/>
            <a:ext cx="6195272" cy="329837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56975914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C3D2686-E0FC-022B-B59D-7EBFC1DC7AAC}"/>
              </a:ext>
            </a:extLst>
          </p:cNvPr>
          <p:cNvSpPr txBox="1"/>
          <p:nvPr/>
        </p:nvSpPr>
        <p:spPr>
          <a:xfrm>
            <a:off x="141514" y="1271632"/>
            <a:ext cx="7848599" cy="403187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Leur présence est essentielle dans un circuit mais ne doit pas engendrer de pertes en charge excessives.</a:t>
            </a:r>
          </a:p>
          <a:p>
            <a:pPr marL="285750" indent="-285750" algn="just">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Leur rôle est d’arrêter toutes les impuretés solides, </a:t>
            </a:r>
          </a:p>
          <a:p>
            <a:pPr marL="285750" indent="-285750" algn="just">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V</a:t>
            </a:r>
            <a:r>
              <a:rPr lang="fr-FR" sz="1800" dirty="0">
                <a:effectLst/>
                <a:latin typeface="Calibri" panose="020F0502020204030204" pitchFamily="34" charset="0"/>
                <a:ea typeface="Calibri" panose="020F0502020204030204" pitchFamily="34" charset="0"/>
                <a:cs typeface="Times New Roman" panose="02020603050405020304" pitchFamily="18" charset="0"/>
              </a:rPr>
              <a:t>éhiculées par le liquide au travers de tous les éléments du circuit, </a:t>
            </a:r>
          </a:p>
          <a:p>
            <a:pPr marL="285750" indent="-285750" algn="just">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Provoquant à terme leur détérioration rapide (impuretés abrasives —» rayures 71 des jeux =&gt; fuites internes).</a:t>
            </a:r>
          </a:p>
          <a:p>
            <a:pPr marL="285750" indent="-285750" algn="just">
              <a:spcAft>
                <a:spcPts val="800"/>
              </a:spcAft>
              <a:buFont typeface="Arial" panose="020B0604020202020204" pitchFamily="34" charset="0"/>
              <a:buChar char="•"/>
            </a:pP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exemple </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contaminants métalliques ou non, provenant de l’usure normale des pompes, </a:t>
            </a:r>
          </a:p>
          <a:p>
            <a:pPr marL="285750" indent="-285750" algn="just">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plus petites particules doivent être stoppées, car les jeux de pièces en mouvement, ainsi que les diamètres de certains orifices sont très faibles ; </a:t>
            </a:r>
          </a:p>
          <a:p>
            <a:pPr marL="285750" indent="-285750" algn="just">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suivant leur position dans le circuit, les filtres possèdent différentes valeurs de filtrage allant de 3 à 50 microns (p).</a:t>
            </a:r>
          </a:p>
        </p:txBody>
      </p:sp>
      <p:pic>
        <p:nvPicPr>
          <p:cNvPr id="9" name="Image 8">
            <a:extLst>
              <a:ext uri="{FF2B5EF4-FFF2-40B4-BE49-F238E27FC236}">
                <a16:creationId xmlns:a16="http://schemas.microsoft.com/office/drawing/2014/main" id="{2E678026-F630-5919-EFF1-94DACFC00FC4}"/>
              </a:ext>
            </a:extLst>
          </p:cNvPr>
          <p:cNvPicPr>
            <a:picLocks noChangeAspect="1"/>
          </p:cNvPicPr>
          <p:nvPr/>
        </p:nvPicPr>
        <p:blipFill>
          <a:blip r:embed="rId2"/>
          <a:stretch>
            <a:fillRect/>
          </a:stretch>
        </p:blipFill>
        <p:spPr>
          <a:xfrm>
            <a:off x="8547562" y="844726"/>
            <a:ext cx="2764611" cy="1209518"/>
          </a:xfrm>
          <a:prstGeom prst="rect">
            <a:avLst/>
          </a:prstGeom>
        </p:spPr>
        <p:style>
          <a:lnRef idx="2">
            <a:schemeClr val="accent2"/>
          </a:lnRef>
          <a:fillRef idx="1">
            <a:schemeClr val="lt1"/>
          </a:fillRef>
          <a:effectRef idx="0">
            <a:schemeClr val="accent2"/>
          </a:effectRef>
          <a:fontRef idx="minor">
            <a:schemeClr val="dk1"/>
          </a:fontRef>
        </p:style>
      </p:pic>
      <p:sp>
        <p:nvSpPr>
          <p:cNvPr id="3" name="ZoneTexte 2">
            <a:extLst>
              <a:ext uri="{FF2B5EF4-FFF2-40B4-BE49-F238E27FC236}">
                <a16:creationId xmlns:a16="http://schemas.microsoft.com/office/drawing/2014/main" id="{1BDAE6B9-2B3C-98FF-8F08-8735412AA34B}"/>
              </a:ext>
            </a:extLst>
          </p:cNvPr>
          <p:cNvSpPr txBox="1"/>
          <p:nvPr/>
        </p:nvSpPr>
        <p:spPr>
          <a:xfrm>
            <a:off x="5092547" y="296504"/>
            <a:ext cx="1586429"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Filtres: </a:t>
            </a:r>
            <a:r>
              <a:rPr lang="fr-FR" sz="1800" dirty="0">
                <a:effectLst/>
                <a:latin typeface="Calibri" panose="020F0502020204030204" pitchFamily="34" charset="0"/>
                <a:ea typeface="Calibri" panose="020F0502020204030204" pitchFamily="34" charset="0"/>
                <a:cs typeface="Times New Roman" panose="02020603050405020304" pitchFamily="18" charset="0"/>
              </a:rPr>
              <a:t>But</a:t>
            </a:r>
            <a:endParaRPr lang="fr-FR" dirty="0">
              <a:effectLst/>
              <a:ea typeface="Times New Roman" panose="02020603050405020304" pitchFamily="18" charset="0"/>
            </a:endParaRPr>
          </a:p>
        </p:txBody>
      </p:sp>
      <p:pic>
        <p:nvPicPr>
          <p:cNvPr id="10" name="Picture 6">
            <a:extLst>
              <a:ext uri="{FF2B5EF4-FFF2-40B4-BE49-F238E27FC236}">
                <a16:creationId xmlns:a16="http://schemas.microsoft.com/office/drawing/2014/main" id="{29720BA7-EC6E-3AF0-A89B-02675F563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856" y="2619897"/>
            <a:ext cx="3837413" cy="3279950"/>
          </a:xfrm>
          <a:prstGeom prst="rect">
            <a:avLst/>
          </a:prstGeom>
          <a:ln/>
          <a:extLst/>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17440459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2DDE1FE-445A-F0EE-39E8-C33C741C4D2D}"/>
              </a:ext>
            </a:extLst>
          </p:cNvPr>
          <p:cNvSpPr txBox="1"/>
          <p:nvPr/>
        </p:nvSpPr>
        <p:spPr>
          <a:xfrm>
            <a:off x="242371" y="1705160"/>
            <a:ext cx="6323682" cy="38521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formes, dimensions et nature de l’élément filtrant seront différentes suivant leur position dans le circuit. Ils sont généralement situés sur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circuit de remplissage ;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refoulement pompe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retour général (à l’intérieur de la bâche ou dans un module situé avant celle-ci (exemple : Airbus)) ;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retour de régulation pompe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circuits d’alimentation ou de retour des servitudes (exemple : servovalves de freinage, servocommandes de vol, etc...).</a:t>
            </a:r>
          </a:p>
        </p:txBody>
      </p:sp>
      <p:sp>
        <p:nvSpPr>
          <p:cNvPr id="4" name="ZoneTexte 3">
            <a:extLst>
              <a:ext uri="{FF2B5EF4-FFF2-40B4-BE49-F238E27FC236}">
                <a16:creationId xmlns:a16="http://schemas.microsoft.com/office/drawing/2014/main" id="{526DD388-050E-628A-6AC3-458FFC9E7349}"/>
              </a:ext>
            </a:extLst>
          </p:cNvPr>
          <p:cNvSpPr txBox="1"/>
          <p:nvPr/>
        </p:nvSpPr>
        <p:spPr>
          <a:xfrm>
            <a:off x="4208443" y="296504"/>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Filtres: </a:t>
            </a:r>
            <a:r>
              <a:rPr lang="fr-FR" sz="1800" dirty="0">
                <a:effectLst/>
                <a:latin typeface="Calibri" panose="020F0502020204030204" pitchFamily="34" charset="0"/>
                <a:ea typeface="Calibri" panose="020F0502020204030204" pitchFamily="34" charset="0"/>
                <a:cs typeface="Times New Roman" panose="02020603050405020304" pitchFamily="18" charset="0"/>
              </a:rPr>
              <a:t>Emplacement dans le circuit</a:t>
            </a:r>
            <a:endParaRPr lang="fr-FR" dirty="0">
              <a:effectLst/>
              <a:ea typeface="Times New Roman" panose="02020603050405020304" pitchFamily="18" charset="0"/>
            </a:endParaRPr>
          </a:p>
        </p:txBody>
      </p:sp>
      <p:pic>
        <p:nvPicPr>
          <p:cNvPr id="6" name="Image 5">
            <a:extLst>
              <a:ext uri="{FF2B5EF4-FFF2-40B4-BE49-F238E27FC236}">
                <a16:creationId xmlns:a16="http://schemas.microsoft.com/office/drawing/2014/main" id="{23FFB76B-40CF-C2B3-3F2E-1BEC61F45FFD}"/>
              </a:ext>
            </a:extLst>
          </p:cNvPr>
          <p:cNvPicPr>
            <a:picLocks noChangeAspect="1"/>
          </p:cNvPicPr>
          <p:nvPr/>
        </p:nvPicPr>
        <p:blipFill>
          <a:blip r:embed="rId2"/>
          <a:stretch>
            <a:fillRect/>
          </a:stretch>
        </p:blipFill>
        <p:spPr>
          <a:xfrm>
            <a:off x="6689911" y="1358153"/>
            <a:ext cx="5109884" cy="4223815"/>
          </a:xfrm>
          <a:prstGeom prst="rect">
            <a:avLst/>
          </a:prstGeom>
        </p:spPr>
      </p:pic>
    </p:spTree>
    <p:extLst>
      <p:ext uri="{BB962C8B-B14F-4D97-AF65-F5344CB8AC3E}">
        <p14:creationId xmlns:p14="http://schemas.microsoft.com/office/powerpoint/2010/main" val="315127785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2CB58DA-7559-AC46-8B12-A0B63316251D}"/>
              </a:ext>
            </a:extLst>
          </p:cNvPr>
          <p:cNvSpPr txBox="1"/>
          <p:nvPr/>
        </p:nvSpPr>
        <p:spPr>
          <a:xfrm>
            <a:off x="790460" y="5068975"/>
            <a:ext cx="10600981" cy="11734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Sur certains filtres on trouve des éléments tels que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clapet de surpression </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Il</a:t>
            </a:r>
            <a:r>
              <a:rPr lang="fr-FR" sz="1800" dirty="0">
                <a:effectLst/>
                <a:latin typeface="Calibri" panose="020F0502020204030204" pitchFamily="34" charset="0"/>
                <a:ea typeface="Calibri" panose="020F0502020204030204" pitchFamily="34" charset="0"/>
                <a:cs typeface="Times New Roman" panose="02020603050405020304" pitchFamily="18" charset="0"/>
              </a:rPr>
              <a:t> permet de ponter (by-passer) l’élément filtrant si celui-ci est colmaté ; </a:t>
            </a:r>
          </a:p>
        </p:txBody>
      </p:sp>
      <p:sp>
        <p:nvSpPr>
          <p:cNvPr id="6" name="ZoneTexte 5">
            <a:extLst>
              <a:ext uri="{FF2B5EF4-FFF2-40B4-BE49-F238E27FC236}">
                <a16:creationId xmlns:a16="http://schemas.microsoft.com/office/drawing/2014/main" id="{45120B8A-CF8A-2A8F-5471-653AF1E16129}"/>
              </a:ext>
            </a:extLst>
          </p:cNvPr>
          <p:cNvSpPr txBox="1"/>
          <p:nvPr/>
        </p:nvSpPr>
        <p:spPr>
          <a:xfrm>
            <a:off x="4283725" y="395656"/>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Filtres: </a:t>
            </a:r>
            <a:r>
              <a:rPr lang="fr-FR" sz="1800"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fr-FR" dirty="0">
              <a:effectLst/>
              <a:ea typeface="Times New Roman" panose="02020603050405020304" pitchFamily="18" charset="0"/>
            </a:endParaRPr>
          </a:p>
        </p:txBody>
      </p:sp>
      <p:pic>
        <p:nvPicPr>
          <p:cNvPr id="8" name="Picture 6">
            <a:extLst>
              <a:ext uri="{FF2B5EF4-FFF2-40B4-BE49-F238E27FC236}">
                <a16:creationId xmlns:a16="http://schemas.microsoft.com/office/drawing/2014/main" id="{0E952382-E471-2084-3486-FA17F6ACD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6133" y="1465864"/>
            <a:ext cx="4355146" cy="3279950"/>
          </a:xfrm>
          <a:prstGeom prst="rect">
            <a:avLst/>
          </a:prstGeom>
          <a:ln/>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C339842B-B0BF-F2BD-98B9-A64D1083EC37}"/>
              </a:ext>
            </a:extLst>
          </p:cNvPr>
          <p:cNvSpPr txBox="1"/>
          <p:nvPr/>
        </p:nvSpPr>
        <p:spPr>
          <a:xfrm>
            <a:off x="4827683" y="907674"/>
            <a:ext cx="253663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latin typeface="Calibri" panose="020F0502020204030204" pitchFamily="34" charset="0"/>
                <a:ea typeface="Calibri" panose="020F0502020204030204" pitchFamily="34" charset="0"/>
                <a:cs typeface="Times New Roman" panose="02020603050405020304" pitchFamily="18" charset="0"/>
              </a:rPr>
              <a:t>C</a:t>
            </a:r>
            <a:r>
              <a:rPr lang="fr-FR" sz="1800" dirty="0">
                <a:effectLst/>
                <a:latin typeface="Calibri" panose="020F0502020204030204" pitchFamily="34" charset="0"/>
                <a:ea typeface="Calibri" panose="020F0502020204030204" pitchFamily="34" charset="0"/>
                <a:cs typeface="Times New Roman" panose="02020603050405020304" pitchFamily="18" charset="0"/>
              </a:rPr>
              <a:t>lapet de surpression </a:t>
            </a:r>
            <a:endParaRPr lang="fr-FR" dirty="0"/>
          </a:p>
        </p:txBody>
      </p:sp>
    </p:spTree>
    <p:extLst>
      <p:ext uri="{BB962C8B-B14F-4D97-AF65-F5344CB8AC3E}">
        <p14:creationId xmlns:p14="http://schemas.microsoft.com/office/powerpoint/2010/main" val="293306844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0BA5255-04CA-3D0F-B9CB-E459FE5A53E5}"/>
              </a:ext>
            </a:extLst>
          </p:cNvPr>
          <p:cNvPicPr>
            <a:picLocks noGrp="1" noChangeAspect="1"/>
          </p:cNvPicPr>
          <p:nvPr>
            <p:ph idx="1"/>
          </p:nvPr>
        </p:nvPicPr>
        <p:blipFill>
          <a:blip r:embed="rId2"/>
          <a:stretch>
            <a:fillRect/>
          </a:stretch>
        </p:blipFill>
        <p:spPr>
          <a:xfrm>
            <a:off x="7568875" y="1690688"/>
            <a:ext cx="3390598" cy="3586624"/>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166D0F66-6797-B092-9C7E-E5120F3DD193}"/>
              </a:ext>
            </a:extLst>
          </p:cNvPr>
          <p:cNvSpPr txBox="1"/>
          <p:nvPr/>
        </p:nvSpPr>
        <p:spPr>
          <a:xfrm>
            <a:off x="1429022" y="5886895"/>
            <a:ext cx="905945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Il est situé à la base de la cuve (suppression des particules de métaux magnétiques) ;</a:t>
            </a:r>
            <a:endParaRPr lang="fr-FR" sz="1800" dirty="0">
              <a:effectLst/>
              <a:latin typeface="Times New Roman" panose="02020603050405020304" pitchFamily="18" charset="0"/>
              <a:ea typeface="Times New Roman" panose="02020603050405020304" pitchFamily="18" charset="0"/>
            </a:endParaRPr>
          </a:p>
        </p:txBody>
      </p:sp>
      <p:pic>
        <p:nvPicPr>
          <p:cNvPr id="6150" name="Picture 6" descr="M14 x 1,5 magnétique vidange huile vidange Anthracite Moteurs, pièces  moteurs Auto, moto Filtres à huile">
            <a:extLst>
              <a:ext uri="{FF2B5EF4-FFF2-40B4-BE49-F238E27FC236}">
                <a16:creationId xmlns:a16="http://schemas.microsoft.com/office/drawing/2014/main" id="{26AC8BE7-1684-BC7F-BA7E-E8282F7BD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1690688"/>
            <a:ext cx="3586624" cy="3586624"/>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7DD4F429-D502-ED57-780D-F65C3A0BD882}"/>
              </a:ext>
            </a:extLst>
          </p:cNvPr>
          <p:cNvSpPr txBox="1"/>
          <p:nvPr/>
        </p:nvSpPr>
        <p:spPr>
          <a:xfrm>
            <a:off x="4602296" y="938421"/>
            <a:ext cx="2712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B</a:t>
            </a: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ouchon magnétique </a:t>
            </a:r>
            <a:endParaRPr lang="fr-FR" dirty="0"/>
          </a:p>
        </p:txBody>
      </p:sp>
      <p:sp>
        <p:nvSpPr>
          <p:cNvPr id="10" name="ZoneTexte 9">
            <a:extLst>
              <a:ext uri="{FF2B5EF4-FFF2-40B4-BE49-F238E27FC236}">
                <a16:creationId xmlns:a16="http://schemas.microsoft.com/office/drawing/2014/main" id="{5755A328-3D28-D4DF-1997-67ADFDE10C7B}"/>
              </a:ext>
            </a:extLst>
          </p:cNvPr>
          <p:cNvSpPr txBox="1"/>
          <p:nvPr/>
        </p:nvSpPr>
        <p:spPr>
          <a:xfrm>
            <a:off x="4283725" y="395656"/>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Filtres: </a:t>
            </a:r>
            <a:r>
              <a:rPr lang="fr-FR" sz="1800"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fr-FR" dirty="0">
              <a:effectLst/>
              <a:ea typeface="Times New Roman" panose="02020603050405020304" pitchFamily="18" charset="0"/>
            </a:endParaRPr>
          </a:p>
        </p:txBody>
      </p:sp>
    </p:spTree>
    <p:extLst>
      <p:ext uri="{BB962C8B-B14F-4D97-AF65-F5344CB8AC3E}">
        <p14:creationId xmlns:p14="http://schemas.microsoft.com/office/powerpoint/2010/main" val="1253065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D055A308-8A16-0C05-78DE-5E6C959C34F1}"/>
              </a:ext>
            </a:extLst>
          </p:cNvPr>
          <p:cNvPicPr>
            <a:picLocks noGrp="1" noChangeAspect="1"/>
          </p:cNvPicPr>
          <p:nvPr>
            <p:ph idx="1"/>
          </p:nvPr>
        </p:nvPicPr>
        <p:blipFill>
          <a:blip r:embed="rId2"/>
          <a:stretch>
            <a:fillRect/>
          </a:stretch>
        </p:blipFill>
        <p:spPr>
          <a:xfrm>
            <a:off x="3065753" y="3194892"/>
            <a:ext cx="5722644" cy="3486838"/>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0DE0B827-22E8-1B4E-A182-37EF8D09E238}"/>
              </a:ext>
            </a:extLst>
          </p:cNvPr>
          <p:cNvSpPr txBox="1"/>
          <p:nvPr/>
        </p:nvSpPr>
        <p:spPr>
          <a:xfrm>
            <a:off x="579351" y="698803"/>
            <a:ext cx="11090414" cy="22739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lnSpc>
                <a:spcPct val="150000"/>
              </a:lnSpc>
              <a:spcBef>
                <a:spcPts val="3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En théorie, pour les calculs, on utilise le Système International (SI).</a:t>
            </a:r>
          </a:p>
          <a:p>
            <a:pPr indent="-838200" algn="just">
              <a:lnSpc>
                <a:spcPct val="150000"/>
              </a:lnSpc>
              <a:spcBef>
                <a:spcPts val="3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En pratique, les unités sont souvent différentes </a:t>
            </a:r>
          </a:p>
          <a:p>
            <a:pPr marL="1200150" lvl="2" indent="-285750" algn="just">
              <a:lnSpc>
                <a:spcPct val="150000"/>
              </a:lnSpc>
              <a:spcBef>
                <a:spcPts val="300"/>
              </a:spcBef>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rPr>
              <a:t>P en PSI</a:t>
            </a:r>
          </a:p>
          <a:p>
            <a:pPr marL="1200150" lvl="2" indent="-285750" algn="just">
              <a:lnSpc>
                <a:spcPct val="150000"/>
              </a:lnSpc>
              <a:spcBef>
                <a:spcPts val="300"/>
              </a:spcBef>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rPr>
              <a:t>Q en l/min</a:t>
            </a:r>
          </a:p>
          <a:p>
            <a:pPr marL="1085850" lvl="2" indent="-171450" algn="just">
              <a:lnSpc>
                <a:spcPct val="150000"/>
              </a:lnSpc>
              <a:spcBef>
                <a:spcPts val="300"/>
              </a:spcBef>
              <a:buFont typeface="Courier New" panose="02070309020205020404" pitchFamily="49" charset="0"/>
              <a:buChar char="o"/>
            </a:pPr>
            <a:r>
              <a:rPr lang="fr-FR" b="1" i="1" spc="5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a:t>
            </a:r>
            <a:r>
              <a:rPr lang="fr-FR" dirty="0">
                <a:effectLst/>
                <a:latin typeface="Times New Roman" panose="02020603050405020304" pitchFamily="18" charset="0"/>
                <a:ea typeface="Times New Roman" panose="02020603050405020304" pitchFamily="18" charset="0"/>
              </a:rPr>
              <a:t> en CV....</a:t>
            </a:r>
          </a:p>
        </p:txBody>
      </p:sp>
      <p:sp>
        <p:nvSpPr>
          <p:cNvPr id="4" name="ZoneTexte 3">
            <a:extLst>
              <a:ext uri="{FF2B5EF4-FFF2-40B4-BE49-F238E27FC236}">
                <a16:creationId xmlns:a16="http://schemas.microsoft.com/office/drawing/2014/main" id="{E7E32198-4C43-4E2B-80DE-6DB8D0DD5679}"/>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Tree>
    <p:extLst>
      <p:ext uri="{BB962C8B-B14F-4D97-AF65-F5344CB8AC3E}">
        <p14:creationId xmlns:p14="http://schemas.microsoft.com/office/powerpoint/2010/main" val="35816770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472A01A-0787-EC36-12F5-E5C0D5D67E6D}"/>
              </a:ext>
            </a:extLst>
          </p:cNvPr>
          <p:cNvSpPr txBox="1"/>
          <p:nvPr/>
        </p:nvSpPr>
        <p:spPr>
          <a:xfrm>
            <a:off x="1098933" y="2943336"/>
            <a:ext cx="4997067"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clapet self-obturateur qui permet l’échange rapide de l’élément filtrant sans perte de liquide hydraulique </a:t>
            </a:r>
            <a:endParaRPr lang="fr-FR" dirty="0"/>
          </a:p>
        </p:txBody>
      </p:sp>
      <p:sp>
        <p:nvSpPr>
          <p:cNvPr id="6" name="ZoneTexte 5">
            <a:extLst>
              <a:ext uri="{FF2B5EF4-FFF2-40B4-BE49-F238E27FC236}">
                <a16:creationId xmlns:a16="http://schemas.microsoft.com/office/drawing/2014/main" id="{59B488D3-DDE7-123D-BCF9-4E297F1163A0}"/>
              </a:ext>
            </a:extLst>
          </p:cNvPr>
          <p:cNvSpPr txBox="1"/>
          <p:nvPr/>
        </p:nvSpPr>
        <p:spPr>
          <a:xfrm>
            <a:off x="4888276" y="966597"/>
            <a:ext cx="24154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Clapet self-obturateur </a:t>
            </a:r>
            <a:endParaRPr lang="fr-FR" dirty="0"/>
          </a:p>
        </p:txBody>
      </p:sp>
      <p:sp>
        <p:nvSpPr>
          <p:cNvPr id="8" name="ZoneTexte 7">
            <a:extLst>
              <a:ext uri="{FF2B5EF4-FFF2-40B4-BE49-F238E27FC236}">
                <a16:creationId xmlns:a16="http://schemas.microsoft.com/office/drawing/2014/main" id="{C1C10E75-0D7C-5487-D024-6CCA8F94881D}"/>
              </a:ext>
            </a:extLst>
          </p:cNvPr>
          <p:cNvSpPr txBox="1"/>
          <p:nvPr/>
        </p:nvSpPr>
        <p:spPr>
          <a:xfrm>
            <a:off x="4283725" y="395656"/>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Filtres: </a:t>
            </a:r>
            <a:r>
              <a:rPr lang="fr-FR" sz="1800"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fr-FR" dirty="0">
              <a:effectLst/>
              <a:ea typeface="Times New Roman" panose="02020603050405020304" pitchFamily="18" charset="0"/>
            </a:endParaRPr>
          </a:p>
        </p:txBody>
      </p:sp>
      <p:pic>
        <p:nvPicPr>
          <p:cNvPr id="11" name="Image 10">
            <a:extLst>
              <a:ext uri="{FF2B5EF4-FFF2-40B4-BE49-F238E27FC236}">
                <a16:creationId xmlns:a16="http://schemas.microsoft.com/office/drawing/2014/main" id="{D36EF9F0-6AB2-C58B-05BD-E9BBD0072557}"/>
              </a:ext>
            </a:extLst>
          </p:cNvPr>
          <p:cNvPicPr>
            <a:picLocks noChangeAspect="1"/>
          </p:cNvPicPr>
          <p:nvPr/>
        </p:nvPicPr>
        <p:blipFill>
          <a:blip r:embed="rId2"/>
          <a:stretch>
            <a:fillRect/>
          </a:stretch>
        </p:blipFill>
        <p:spPr>
          <a:xfrm>
            <a:off x="6444867" y="1551510"/>
            <a:ext cx="5122845" cy="517979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1586868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F0E9D0C-56B0-3C2D-0C5E-305272CC08E0}"/>
              </a:ext>
            </a:extLst>
          </p:cNvPr>
          <p:cNvSpPr txBox="1"/>
          <p:nvPr/>
        </p:nvSpPr>
        <p:spPr>
          <a:xfrm>
            <a:off x="504808" y="4284569"/>
            <a:ext cx="6097836"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452438" algn="just">
              <a:buFont typeface="Arial" panose="020B0604020202020204" pitchFamily="34" charset="0"/>
              <a:buChar char="•"/>
            </a:pP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indicateur de colmatage </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qui signale à l’équipage ou l’équipe de maintenance, que l’élément filtrant est colmaté (ou encrassé).</a:t>
            </a:r>
          </a:p>
          <a:p>
            <a:pPr indent="452438" algn="just">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présente la particularité de pouvoir discriminer un colmatage réel (contaminants) d’un bourrage passager dû à la mauvaise fluidité du liquide</a:t>
            </a:r>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ADB48573-DF6C-7C04-FF25-E3DB6311DD85}"/>
              </a:ext>
            </a:extLst>
          </p:cNvPr>
          <p:cNvSpPr txBox="1"/>
          <p:nvPr/>
        </p:nvSpPr>
        <p:spPr>
          <a:xfrm>
            <a:off x="4283725" y="395656"/>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Filtres: </a:t>
            </a:r>
            <a:r>
              <a:rPr lang="fr-FR" sz="1800"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fr-FR" dirty="0">
              <a:effectLst/>
              <a:ea typeface="Times New Roman" panose="02020603050405020304" pitchFamily="18" charset="0"/>
            </a:endParaRPr>
          </a:p>
        </p:txBody>
      </p:sp>
      <p:sp>
        <p:nvSpPr>
          <p:cNvPr id="8" name="ZoneTexte 7">
            <a:extLst>
              <a:ext uri="{FF2B5EF4-FFF2-40B4-BE49-F238E27FC236}">
                <a16:creationId xmlns:a16="http://schemas.microsoft.com/office/drawing/2014/main" id="{00C2D4B9-A99B-630E-848D-AD6C97E8F471}"/>
              </a:ext>
            </a:extLst>
          </p:cNvPr>
          <p:cNvSpPr txBox="1"/>
          <p:nvPr/>
        </p:nvSpPr>
        <p:spPr>
          <a:xfrm>
            <a:off x="4409042" y="821314"/>
            <a:ext cx="337391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a:t>
            </a: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ndicateur de colmatage </a:t>
            </a:r>
            <a:endParaRPr lang="fr-FR" dirty="0"/>
          </a:p>
        </p:txBody>
      </p:sp>
      <p:pic>
        <p:nvPicPr>
          <p:cNvPr id="8194" name="Picture 2" descr="Avis indicateur de colmatage de la marque Usines de Rumaucourt -  Distribution carburant">
            <a:extLst>
              <a:ext uri="{FF2B5EF4-FFF2-40B4-BE49-F238E27FC236}">
                <a16:creationId xmlns:a16="http://schemas.microsoft.com/office/drawing/2014/main" id="{A57D088A-67AD-6BEF-9882-F4E138313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928" y="1261062"/>
            <a:ext cx="2476500" cy="1847850"/>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0851" y="1547507"/>
            <a:ext cx="3648584" cy="4372585"/>
          </a:xfrm>
          <a:prstGeom prst="rect">
            <a:avLst/>
          </a:prstGeom>
        </p:spPr>
      </p:pic>
    </p:spTree>
    <p:extLst>
      <p:ext uri="{BB962C8B-B14F-4D97-AF65-F5344CB8AC3E}">
        <p14:creationId xmlns:p14="http://schemas.microsoft.com/office/powerpoint/2010/main" val="35787222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C428AC2C-2041-B405-F324-D1FF76BCC649}"/>
              </a:ext>
            </a:extLst>
          </p:cNvPr>
          <p:cNvSpPr txBox="1"/>
          <p:nvPr/>
        </p:nvSpPr>
        <p:spPr>
          <a:xfrm>
            <a:off x="685390" y="1504696"/>
            <a:ext cx="687640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Ils constituent une réserve de liquide sous pression, donc une énergie</a:t>
            </a:r>
            <a:endParaRPr lang="fr-FR" dirty="0"/>
          </a:p>
        </p:txBody>
      </p:sp>
      <p:sp>
        <p:nvSpPr>
          <p:cNvPr id="5" name="ZoneTexte 4">
            <a:extLst>
              <a:ext uri="{FF2B5EF4-FFF2-40B4-BE49-F238E27FC236}">
                <a16:creationId xmlns:a16="http://schemas.microsoft.com/office/drawing/2014/main" id="{296591BE-695B-DB6F-4A50-06D2F420724A}"/>
              </a:ext>
            </a:extLst>
          </p:cNvPr>
          <p:cNvSpPr txBox="1"/>
          <p:nvPr/>
        </p:nvSpPr>
        <p:spPr>
          <a:xfrm>
            <a:off x="4283725" y="395656"/>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Accumulateur: </a:t>
            </a:r>
            <a:r>
              <a:rPr lang="fr-FR" sz="1800" b="1" dirty="0">
                <a:effectLst/>
                <a:latin typeface="Calibri" panose="020F0502020204030204" pitchFamily="34" charset="0"/>
                <a:ea typeface="Calibri" panose="020F0502020204030204" pitchFamily="34" charset="0"/>
                <a:cs typeface="Times New Roman" panose="02020603050405020304" pitchFamily="18" charset="0"/>
              </a:rPr>
              <a:t>Rôle</a:t>
            </a:r>
            <a:endParaRPr lang="fr-FR" dirty="0">
              <a:effectLst/>
              <a:ea typeface="Times New Roman" panose="02020603050405020304" pitchFamily="18" charset="0"/>
            </a:endParaRPr>
          </a:p>
        </p:txBody>
      </p:sp>
      <p:sp>
        <p:nvSpPr>
          <p:cNvPr id="10" name="ZoneTexte 9">
            <a:extLst>
              <a:ext uri="{FF2B5EF4-FFF2-40B4-BE49-F238E27FC236}">
                <a16:creationId xmlns:a16="http://schemas.microsoft.com/office/drawing/2014/main" id="{7FF871BB-BE53-61CD-643E-D859E446158E}"/>
              </a:ext>
            </a:extLst>
          </p:cNvPr>
          <p:cNvSpPr txBox="1"/>
          <p:nvPr/>
        </p:nvSpPr>
        <p:spPr>
          <a:xfrm>
            <a:off x="315747" y="2199216"/>
            <a:ext cx="7419289" cy="31568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Rôle</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Sur les avions actuels, leur rôle, bien que minimisé par une bonne adaptation des tuyauteries (0 et longueur), est d’amortir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coups de bélier (variations brutales de pression) dus à la manœuvre des distributeurs de servitudes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vibrations dues aux pulsations des pompes.</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Sur les avions d’ancienne génération équipés de pompes à débit constant, ils compensaient le faible débit des pompes dans l’utilisation des servitudes</a:t>
            </a:r>
          </a:p>
        </p:txBody>
      </p:sp>
      <p:pic>
        <p:nvPicPr>
          <p:cNvPr id="11" name="Image 10">
            <a:extLst>
              <a:ext uri="{FF2B5EF4-FFF2-40B4-BE49-F238E27FC236}">
                <a16:creationId xmlns:a16="http://schemas.microsoft.com/office/drawing/2014/main" id="{9D5AB980-A50B-AAB9-3E1B-4F797E8FE4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08275" y="1796910"/>
            <a:ext cx="4182036" cy="3859305"/>
          </a:xfrm>
          <a:prstGeom prst="rect">
            <a:avLst/>
          </a:prstGeom>
          <a:noFill/>
          <a:ln>
            <a:noFill/>
          </a:ln>
        </p:spPr>
      </p:pic>
    </p:spTree>
    <p:extLst>
      <p:ext uri="{BB962C8B-B14F-4D97-AF65-F5344CB8AC3E}">
        <p14:creationId xmlns:p14="http://schemas.microsoft.com/office/powerpoint/2010/main" val="111725947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6371E3D1-D215-8C84-2563-BA157C4416CB}"/>
              </a:ext>
            </a:extLst>
          </p:cNvPr>
          <p:cNvSpPr txBox="1"/>
          <p:nvPr/>
        </p:nvSpPr>
        <p:spPr>
          <a:xfrm>
            <a:off x="1014470" y="4553004"/>
            <a:ext cx="10419316"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De forme cylindrique ou sphérique le volume est divisé en deux parties, </a:t>
            </a:r>
          </a:p>
          <a:p>
            <a:pPr marL="285750" indent="-285750">
              <a:lnSpc>
                <a:spcPct val="150000"/>
              </a:lnSpc>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Séparation soit par un piston, soit par une membrane en caoutchouc synthétique </a:t>
            </a:r>
          </a:p>
          <a:p>
            <a:pPr marL="285750" indent="-285750">
              <a:lnSpc>
                <a:spcPct val="150000"/>
              </a:lnSpc>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Elle </a:t>
            </a:r>
            <a:r>
              <a:rPr lang="fr-FR" sz="1800" dirty="0">
                <a:effectLst/>
                <a:latin typeface="Calibri" panose="020F0502020204030204" pitchFamily="34" charset="0"/>
                <a:ea typeface="Calibri" panose="020F0502020204030204" pitchFamily="34" charset="0"/>
                <a:cs typeface="Times New Roman" panose="02020603050405020304" pitchFamily="18" charset="0"/>
              </a:rPr>
              <a:t>qui sépare l’azote du liquide hydraulique</a:t>
            </a:r>
            <a:endParaRPr lang="fr-FR" dirty="0"/>
          </a:p>
          <a:p>
            <a:pPr marL="285750" indent="-285750">
              <a:lnSpc>
                <a:spcPct val="150000"/>
              </a:lnSpc>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capacité dépend de la position de l’accu, et de l’importance du circuit.</a:t>
            </a:r>
          </a:p>
          <a:p>
            <a:pPr marL="285750" indent="-285750">
              <a:lnSpc>
                <a:spcPct val="150000"/>
              </a:lnSpc>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gonflage à l’azote (précharge) ne peut s’effectuer que si la pression hydraulique du circuit est nulle. </a:t>
            </a:r>
          </a:p>
        </p:txBody>
      </p:sp>
      <p:sp>
        <p:nvSpPr>
          <p:cNvPr id="6" name="ZoneTexte 5">
            <a:extLst>
              <a:ext uri="{FF2B5EF4-FFF2-40B4-BE49-F238E27FC236}">
                <a16:creationId xmlns:a16="http://schemas.microsoft.com/office/drawing/2014/main" id="{E5CB3EBD-E97E-D687-CF5D-57B181A94259}"/>
              </a:ext>
            </a:extLst>
          </p:cNvPr>
          <p:cNvSpPr txBox="1"/>
          <p:nvPr/>
        </p:nvSpPr>
        <p:spPr>
          <a:xfrm>
            <a:off x="4283725" y="230403"/>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Accumulateur: </a:t>
            </a:r>
            <a:r>
              <a:rPr lang="fr-FR" sz="1800" dirty="0">
                <a:effectLst/>
                <a:latin typeface="Calibri" panose="020F0502020204030204" pitchFamily="34" charset="0"/>
                <a:ea typeface="Calibri" panose="020F0502020204030204" pitchFamily="34" charset="0"/>
                <a:cs typeface="Times New Roman" panose="02020603050405020304" pitchFamily="18" charset="0"/>
              </a:rPr>
              <a:t>Description</a:t>
            </a:r>
            <a:endParaRPr lang="fr-FR" dirty="0">
              <a:effectLst/>
              <a:ea typeface="Times New Roman" panose="02020603050405020304" pitchFamily="18" charset="0"/>
            </a:endParaRPr>
          </a:p>
        </p:txBody>
      </p:sp>
      <p:pic>
        <p:nvPicPr>
          <p:cNvPr id="7" name="Picture 2">
            <a:extLst>
              <a:ext uri="{FF2B5EF4-FFF2-40B4-BE49-F238E27FC236}">
                <a16:creationId xmlns:a16="http://schemas.microsoft.com/office/drawing/2014/main" id="{798C2B42-6DC8-49C7-87A3-38BA7B8B1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403" y="676973"/>
            <a:ext cx="5505450" cy="3798793"/>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8288008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3223E0E-EED0-14C3-448C-442339CBF67D}"/>
              </a:ext>
            </a:extLst>
          </p:cNvPr>
          <p:cNvPicPr>
            <a:picLocks noGrp="1" noChangeAspect="1"/>
          </p:cNvPicPr>
          <p:nvPr>
            <p:ph idx="1"/>
          </p:nvPr>
        </p:nvPicPr>
        <p:blipFill>
          <a:blip r:embed="rId2"/>
          <a:stretch>
            <a:fillRect/>
          </a:stretch>
        </p:blipFill>
        <p:spPr>
          <a:xfrm>
            <a:off x="807804" y="1268673"/>
            <a:ext cx="2283775" cy="2454823"/>
          </a:xfrm>
        </p:spPr>
        <p:style>
          <a:lnRef idx="2">
            <a:schemeClr val="accent2"/>
          </a:lnRef>
          <a:fillRef idx="1">
            <a:schemeClr val="lt1"/>
          </a:fillRef>
          <a:effectRef idx="0">
            <a:schemeClr val="accent2"/>
          </a:effectRef>
          <a:fontRef idx="minor">
            <a:schemeClr val="dk1"/>
          </a:fontRef>
        </p:style>
      </p:pic>
      <p:pic>
        <p:nvPicPr>
          <p:cNvPr id="7" name="Image 6">
            <a:extLst>
              <a:ext uri="{FF2B5EF4-FFF2-40B4-BE49-F238E27FC236}">
                <a16:creationId xmlns:a16="http://schemas.microsoft.com/office/drawing/2014/main" id="{29C8BE32-8211-2262-C7AE-50FA675E9FB6}"/>
              </a:ext>
            </a:extLst>
          </p:cNvPr>
          <p:cNvPicPr>
            <a:picLocks noChangeAspect="1"/>
          </p:cNvPicPr>
          <p:nvPr/>
        </p:nvPicPr>
        <p:blipFill rotWithShape="1">
          <a:blip r:embed="rId3"/>
          <a:srcRect l="9827" r="7035"/>
          <a:stretch/>
        </p:blipFill>
        <p:spPr>
          <a:xfrm>
            <a:off x="4384712" y="1249394"/>
            <a:ext cx="2283775" cy="2454823"/>
          </a:xfrm>
          <a:prstGeom prst="rect">
            <a:avLst/>
          </a:prstGeom>
        </p:spPr>
        <p:style>
          <a:lnRef idx="2">
            <a:schemeClr val="accent2"/>
          </a:lnRef>
          <a:fillRef idx="1">
            <a:schemeClr val="lt1"/>
          </a:fillRef>
          <a:effectRef idx="0">
            <a:schemeClr val="accent2"/>
          </a:effectRef>
          <a:fontRef idx="minor">
            <a:schemeClr val="dk1"/>
          </a:fontRef>
        </p:style>
      </p:pic>
      <p:pic>
        <p:nvPicPr>
          <p:cNvPr id="9" name="Image 8">
            <a:extLst>
              <a:ext uri="{FF2B5EF4-FFF2-40B4-BE49-F238E27FC236}">
                <a16:creationId xmlns:a16="http://schemas.microsoft.com/office/drawing/2014/main" id="{0433EFD5-3A73-A655-3803-9DCB7ADCE8EB}"/>
              </a:ext>
            </a:extLst>
          </p:cNvPr>
          <p:cNvPicPr>
            <a:picLocks noChangeAspect="1"/>
          </p:cNvPicPr>
          <p:nvPr/>
        </p:nvPicPr>
        <p:blipFill>
          <a:blip r:embed="rId4"/>
          <a:stretch>
            <a:fillRect/>
          </a:stretch>
        </p:blipFill>
        <p:spPr>
          <a:xfrm>
            <a:off x="8344991" y="1249393"/>
            <a:ext cx="2443559" cy="2454823"/>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45133EBA-1B51-A6FE-87AC-DAF0319727A9}"/>
              </a:ext>
            </a:extLst>
          </p:cNvPr>
          <p:cNvSpPr txBox="1"/>
          <p:nvPr/>
        </p:nvSpPr>
        <p:spPr>
          <a:xfrm>
            <a:off x="7755875" y="4096700"/>
            <a:ext cx="401013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Pression circuit hydraulique maximale</a:t>
            </a:r>
          </a:p>
          <a:p>
            <a:r>
              <a:rPr lang="fr-FR" dirty="0"/>
              <a:t>Le volume d’azote est égale à la pression hydraulique 3 000 PSI),</a:t>
            </a:r>
          </a:p>
          <a:p>
            <a:r>
              <a:rPr lang="fr-FR" dirty="0"/>
              <a:t>le volume de liquide maximum </a:t>
            </a:r>
          </a:p>
          <a:p>
            <a:r>
              <a:rPr lang="fr-FR" dirty="0"/>
              <a:t>hydraulique est emmagasinée maxi.</a:t>
            </a:r>
          </a:p>
        </p:txBody>
      </p:sp>
      <p:sp>
        <p:nvSpPr>
          <p:cNvPr id="10" name="ZoneTexte 9">
            <a:extLst>
              <a:ext uri="{FF2B5EF4-FFF2-40B4-BE49-F238E27FC236}">
                <a16:creationId xmlns:a16="http://schemas.microsoft.com/office/drawing/2014/main" id="{A74E6D3D-22F1-920F-F195-B59CECF31311}"/>
              </a:ext>
            </a:extLst>
          </p:cNvPr>
          <p:cNvSpPr txBox="1"/>
          <p:nvPr/>
        </p:nvSpPr>
        <p:spPr>
          <a:xfrm>
            <a:off x="4283725" y="506501"/>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Accumulateur: Fonctionnement</a:t>
            </a:r>
          </a:p>
        </p:txBody>
      </p:sp>
      <p:sp>
        <p:nvSpPr>
          <p:cNvPr id="14" name="ZoneTexte 13">
            <a:extLst>
              <a:ext uri="{FF2B5EF4-FFF2-40B4-BE49-F238E27FC236}">
                <a16:creationId xmlns:a16="http://schemas.microsoft.com/office/drawing/2014/main" id="{077648DC-54EE-58AF-1FDD-363E0611DAC1}"/>
              </a:ext>
            </a:extLst>
          </p:cNvPr>
          <p:cNvSpPr txBox="1"/>
          <p:nvPr/>
        </p:nvSpPr>
        <p:spPr>
          <a:xfrm>
            <a:off x="438544" y="4066177"/>
            <a:ext cx="3022294"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L’azote occupe tout le volume de l’accumulateur</a:t>
            </a:r>
          </a:p>
          <a:p>
            <a:pPr algn="just">
              <a:lnSpc>
                <a:spcPct val="150000"/>
              </a:lnSpc>
            </a:pPr>
            <a:r>
              <a:rPr lang="fr-FR" dirty="0"/>
              <a:t>Piston en bas à sa pression de gonflage.</a:t>
            </a:r>
          </a:p>
        </p:txBody>
      </p:sp>
      <p:sp>
        <p:nvSpPr>
          <p:cNvPr id="16" name="ZoneTexte 15">
            <a:extLst>
              <a:ext uri="{FF2B5EF4-FFF2-40B4-BE49-F238E27FC236}">
                <a16:creationId xmlns:a16="http://schemas.microsoft.com/office/drawing/2014/main" id="{122D457D-17BB-1099-1FA1-5CFDD2BA5344}"/>
              </a:ext>
            </a:extLst>
          </p:cNvPr>
          <p:cNvSpPr txBox="1"/>
          <p:nvPr/>
        </p:nvSpPr>
        <p:spPr>
          <a:xfrm>
            <a:off x="3806590" y="4066177"/>
            <a:ext cx="3440017" cy="25423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La pression hydraulique est supérieur  à la pression d’azote:</a:t>
            </a:r>
          </a:p>
          <a:p>
            <a:pPr>
              <a:lnSpc>
                <a:spcPct val="150000"/>
              </a:lnSpc>
            </a:pPr>
            <a:r>
              <a:rPr lang="fr-FR" dirty="0"/>
              <a:t>le piston va se déplacer (vers le haut) comprimant le gaz </a:t>
            </a:r>
          </a:p>
          <a:p>
            <a:pPr>
              <a:lnSpc>
                <a:spcPct val="150000"/>
              </a:lnSpc>
            </a:pPr>
            <a:r>
              <a:rPr lang="fr-FR" dirty="0"/>
              <a:t>Permettant d’emmagasiner un volume de liquide sous pression.</a:t>
            </a:r>
          </a:p>
        </p:txBody>
      </p:sp>
    </p:spTree>
    <p:extLst>
      <p:ext uri="{BB962C8B-B14F-4D97-AF65-F5344CB8AC3E}">
        <p14:creationId xmlns:p14="http://schemas.microsoft.com/office/powerpoint/2010/main" val="9292339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425B9E3-B40A-CE82-6226-69F65B0CB1F5}"/>
              </a:ext>
            </a:extLst>
          </p:cNvPr>
          <p:cNvSpPr txBox="1"/>
          <p:nvPr/>
        </p:nvSpPr>
        <p:spPr>
          <a:xfrm>
            <a:off x="757410" y="2306370"/>
            <a:ext cx="6097836" cy="257724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L’accumulateur de freinage</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La réserve d’énergie emmagasinée dans les accus et bloquée par les deux clapets anti-retour,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permet d’assurer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un freinage au parking de plusieurs heures (stationnement tous circuits sur OFF)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un freinage secours aux pédales </a:t>
            </a:r>
          </a:p>
        </p:txBody>
      </p:sp>
      <p:sp>
        <p:nvSpPr>
          <p:cNvPr id="6" name="ZoneTexte 5">
            <a:extLst>
              <a:ext uri="{FF2B5EF4-FFF2-40B4-BE49-F238E27FC236}">
                <a16:creationId xmlns:a16="http://schemas.microsoft.com/office/drawing/2014/main" id="{22E6F10D-2424-6349-8164-908FE5AA5490}"/>
              </a:ext>
            </a:extLst>
          </p:cNvPr>
          <p:cNvSpPr txBox="1"/>
          <p:nvPr/>
        </p:nvSpPr>
        <p:spPr>
          <a:xfrm>
            <a:off x="4426945" y="231079"/>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Accumulateur: </a:t>
            </a:r>
            <a:r>
              <a:rPr lang="fr-FR" sz="1800" dirty="0">
                <a:effectLst/>
                <a:latin typeface="Calibri" panose="020F0502020204030204" pitchFamily="34" charset="0"/>
                <a:ea typeface="Calibri" panose="020F0502020204030204" pitchFamily="34" charset="0"/>
                <a:cs typeface="Times New Roman" panose="02020603050405020304" pitchFamily="18" charset="0"/>
              </a:rPr>
              <a:t>Cas particuliers</a:t>
            </a:r>
            <a:endParaRPr lang="fr-FR" dirty="0">
              <a:effectLst/>
              <a:ea typeface="Times New Roman" panose="02020603050405020304" pitchFamily="18"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8875" y="1408699"/>
            <a:ext cx="4534533" cy="4372585"/>
          </a:xfrm>
          <a:prstGeom prst="rect">
            <a:avLst/>
          </a:prstGeom>
        </p:spPr>
      </p:pic>
    </p:spTree>
    <p:extLst>
      <p:ext uri="{BB962C8B-B14F-4D97-AF65-F5344CB8AC3E}">
        <p14:creationId xmlns:p14="http://schemas.microsoft.com/office/powerpoint/2010/main" val="116841463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4073E06D-F5B0-66B1-0D48-282CE36E5FE3}"/>
              </a:ext>
            </a:extLst>
          </p:cNvPr>
          <p:cNvSpPr txBox="1"/>
          <p:nvPr/>
        </p:nvSpPr>
        <p:spPr>
          <a:xfrm>
            <a:off x="348727" y="2180017"/>
            <a:ext cx="7252911" cy="21698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est utilisé sur les avions de dernière génération (A320) équipés de </a:t>
            </a:r>
            <a:r>
              <a:rPr lang="fr-FR" sz="1800" b="1" i="0" u="none" strike="noStrike" spc="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servocommandes électrohydrauliques. </a:t>
            </a:r>
          </a:p>
          <a:p>
            <a:pPr marL="285750" indent="-285750" algn="just">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Positionné à proximité immédiate des spoilers et </a:t>
            </a:r>
            <a:r>
              <a:rPr lang="fr-FR" sz="1800" dirty="0" smtClean="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ailerons</a:t>
            </a:r>
          </a:p>
          <a:p>
            <a:pPr marL="285750" indent="-285750" algn="just">
              <a:lnSpc>
                <a:spcPct val="150000"/>
              </a:lnSpc>
              <a:buFont typeface="Arial" panose="020B0604020202020204" pitchFamily="34" charset="0"/>
              <a:buChar char="•"/>
            </a:pPr>
            <a:r>
              <a:rPr lang="fr-FR" sz="1800" dirty="0" smtClean="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a:t>
            </a: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permet d’obtenir des vitesses de braquage instantanées: </a:t>
            </a:r>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diminution </a:t>
            </a: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du temps de réponse</a:t>
            </a:r>
            <a:endParaRPr lang="fr-FR"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E87BDDCD-1017-36DA-DE1C-3427E5FEE03B}"/>
              </a:ext>
            </a:extLst>
          </p:cNvPr>
          <p:cNvSpPr txBox="1"/>
          <p:nvPr/>
        </p:nvSpPr>
        <p:spPr>
          <a:xfrm>
            <a:off x="4426945" y="231079"/>
            <a:ext cx="36245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effectLst/>
                <a:ea typeface="Times New Roman" panose="02020603050405020304" pitchFamily="18" charset="0"/>
              </a:rPr>
              <a:t>Accumulateur: </a:t>
            </a:r>
            <a:r>
              <a:rPr lang="fr-FR" sz="1800" dirty="0">
                <a:effectLst/>
                <a:latin typeface="Calibri" panose="020F0502020204030204" pitchFamily="34" charset="0"/>
                <a:ea typeface="Calibri" panose="020F0502020204030204" pitchFamily="34" charset="0"/>
                <a:cs typeface="Times New Roman" panose="02020603050405020304" pitchFamily="18" charset="0"/>
              </a:rPr>
              <a:t>Cas particuliers</a:t>
            </a:r>
            <a:endParaRPr lang="fr-FR" dirty="0">
              <a:effectLst/>
              <a:ea typeface="Times New Roman" panose="02020603050405020304" pitchFamily="18" charset="0"/>
            </a:endParaRPr>
          </a:p>
        </p:txBody>
      </p:sp>
      <p:sp>
        <p:nvSpPr>
          <p:cNvPr id="8" name="ZoneTexte 7">
            <a:extLst>
              <a:ext uri="{FF2B5EF4-FFF2-40B4-BE49-F238E27FC236}">
                <a16:creationId xmlns:a16="http://schemas.microsoft.com/office/drawing/2014/main" id="{84F842F6-458C-FF10-F72F-7345388B05F0}"/>
              </a:ext>
            </a:extLst>
          </p:cNvPr>
          <p:cNvSpPr txBox="1"/>
          <p:nvPr/>
        </p:nvSpPr>
        <p:spPr>
          <a:xfrm>
            <a:off x="2156551" y="788988"/>
            <a:ext cx="5059497"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0" u="none" strike="noStrike" spc="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t>
            </a:r>
            <a:r>
              <a:rPr lang="fr-FR" b="1"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accumulateur LAF </a:t>
            </a:r>
          </a:p>
          <a:p>
            <a:pPr algn="ctr"/>
            <a:r>
              <a:rPr lang="fr-FR" b="1"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a:t>
            </a:r>
            <a:r>
              <a:rPr lang="fr-FR" b="1" dirty="0" err="1">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Load</a:t>
            </a:r>
            <a:r>
              <a:rPr lang="fr-FR" b="1"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 </a:t>
            </a:r>
            <a:r>
              <a:rPr lang="fr-FR" b="1" dirty="0" err="1">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Elavation</a:t>
            </a:r>
            <a:r>
              <a:rPr lang="fr-FR" b="1"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 </a:t>
            </a:r>
            <a:r>
              <a:rPr lang="fr-FR" sz="1800" b="1" i="0" u="none" strike="noStrike" spc="0" dirty="0" err="1">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Function</a:t>
            </a:r>
            <a:r>
              <a:rPr lang="fr-FR" sz="1800" b="1" i="0" u="none" strike="noStrike" spc="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1302" y="788988"/>
            <a:ext cx="3410426" cy="5820587"/>
          </a:xfrm>
          <a:prstGeom prst="rect">
            <a:avLst/>
          </a:prstGeom>
        </p:spPr>
      </p:pic>
    </p:spTree>
    <p:extLst>
      <p:ext uri="{BB962C8B-B14F-4D97-AF65-F5344CB8AC3E}">
        <p14:creationId xmlns:p14="http://schemas.microsoft.com/office/powerpoint/2010/main" val="36105692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3300C23-D062-5F3C-6E2F-97E4D4E939A7}"/>
              </a:ext>
            </a:extLst>
          </p:cNvPr>
          <p:cNvSpPr txBox="1"/>
          <p:nvPr/>
        </p:nvSpPr>
        <p:spPr>
          <a:xfrm>
            <a:off x="328670" y="4200826"/>
            <a:ext cx="11534660"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Ils permettent d’autoriser ou d’interrompre l’écoulement du liquide dans une tuyauterie.</a:t>
            </a:r>
          </a:p>
          <a:p>
            <a:pPr marL="285750" indent="-285750" algn="just">
              <a:lnSpc>
                <a:spcPct val="150000"/>
              </a:lnSpc>
              <a:buFont typeface="Arial" panose="020B0604020202020204" pitchFamily="34" charset="0"/>
              <a:buChar char="•"/>
            </a:pPr>
            <a:r>
              <a:rPr lang="fr-FR" dirty="0"/>
              <a:t>La commande peut s’effectuer mécaniquement ou électriquement (avec moteur ou solénoïde) ;</a:t>
            </a:r>
          </a:p>
          <a:p>
            <a:pPr marL="285750" indent="-285750" algn="just">
              <a:lnSpc>
                <a:spcPct val="150000"/>
              </a:lnSpc>
              <a:buFont typeface="Arial" panose="020B0604020202020204" pitchFamily="34" charset="0"/>
              <a:buChar char="•"/>
            </a:pPr>
            <a:r>
              <a:rPr lang="fr-FR" dirty="0"/>
              <a:t> Mécanisme tout ou rien (ouvert - fermé), </a:t>
            </a:r>
          </a:p>
          <a:p>
            <a:pPr marL="285750" indent="-285750" algn="just">
              <a:lnSpc>
                <a:spcPct val="150000"/>
              </a:lnSpc>
              <a:buFont typeface="Arial" panose="020B0604020202020204" pitchFamily="34" charset="0"/>
              <a:buChar char="•"/>
            </a:pPr>
            <a:r>
              <a:rPr lang="fr-FR" dirty="0"/>
              <a:t>La position est repérable grâce à un index situé sur le robinet</a:t>
            </a:r>
          </a:p>
        </p:txBody>
      </p:sp>
      <p:sp>
        <p:nvSpPr>
          <p:cNvPr id="5" name="ZoneTexte 4">
            <a:extLst>
              <a:ext uri="{FF2B5EF4-FFF2-40B4-BE49-F238E27FC236}">
                <a16:creationId xmlns:a16="http://schemas.microsoft.com/office/drawing/2014/main" id="{B4F0B075-3A7A-BA26-0F90-55305D51DBCC}"/>
              </a:ext>
            </a:extLst>
          </p:cNvPr>
          <p:cNvSpPr txBox="1"/>
          <p:nvPr/>
        </p:nvSpPr>
        <p:spPr>
          <a:xfrm>
            <a:off x="5020938" y="343356"/>
            <a:ext cx="18866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Robinets</a:t>
            </a:r>
            <a:endParaRPr lang="fr-FR" dirty="0"/>
          </a:p>
        </p:txBody>
      </p:sp>
      <p:pic>
        <p:nvPicPr>
          <p:cNvPr id="1026" name="Picture 2" descr="Vanne hydraulique usine Chine - personnalisé prix des produits - équipement  de fluide de l'OCNA">
            <a:extLst>
              <a:ext uri="{FF2B5EF4-FFF2-40B4-BE49-F238E27FC236}">
                <a16:creationId xmlns:a16="http://schemas.microsoft.com/office/drawing/2014/main" id="{6F6AE8F8-07BE-63DA-DAB1-844254FCCF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271" y="859688"/>
            <a:ext cx="2755308" cy="2755308"/>
          </a:xfrm>
          <a:prstGeom prst="rect">
            <a:avLst/>
          </a:prstGeom>
        </p:spPr>
        <p:style>
          <a:lnRef idx="2">
            <a:schemeClr val="accent2"/>
          </a:lnRef>
          <a:fillRef idx="1">
            <a:schemeClr val="lt1"/>
          </a:fillRef>
          <a:effectRef idx="0">
            <a:schemeClr val="accent2"/>
          </a:effectRef>
          <a:fontRef idx="minor">
            <a:schemeClr val="dk1"/>
          </a:fontRef>
        </p:style>
      </p:pic>
      <p:pic>
        <p:nvPicPr>
          <p:cNvPr id="1028" name="Picture 4" descr="Vanne pour avion de ligne - Tous les fabricants de l'aéronautique">
            <a:extLst>
              <a:ext uri="{FF2B5EF4-FFF2-40B4-BE49-F238E27FC236}">
                <a16:creationId xmlns:a16="http://schemas.microsoft.com/office/drawing/2014/main" id="{AB62CF8A-AB48-005B-B74E-555923A53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403" y="875670"/>
            <a:ext cx="2739326" cy="273932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729828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D561BDB-F6F7-56B9-636B-C52EDF866533}"/>
              </a:ext>
            </a:extLst>
          </p:cNvPr>
          <p:cNvSpPr txBox="1"/>
          <p:nvPr/>
        </p:nvSpPr>
        <p:spPr>
          <a:xfrm>
            <a:off x="1132469" y="1372227"/>
            <a:ext cx="4328711" cy="36163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08000" indent="-368300" algn="l">
              <a:lnSpc>
                <a:spcPts val="2095"/>
              </a:lnSpc>
              <a:spcBef>
                <a:spcPts val="300"/>
              </a:spcBef>
              <a:spcAft>
                <a:spcPts val="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Le mouvement est linéaire</a:t>
            </a:r>
            <a:endParaRPr lang="fr-FR" sz="1800" dirty="0">
              <a:effectLst/>
              <a:latin typeface="Times New Roman" panose="02020603050405020304" pitchFamily="18" charset="0"/>
              <a:ea typeface="Times New Roman" panose="02020603050405020304" pitchFamily="18" charset="0"/>
            </a:endParaRPr>
          </a:p>
        </p:txBody>
      </p:sp>
      <p:sp>
        <p:nvSpPr>
          <p:cNvPr id="8" name="ZoneTexte 7">
            <a:extLst>
              <a:ext uri="{FF2B5EF4-FFF2-40B4-BE49-F238E27FC236}">
                <a16:creationId xmlns:a16="http://schemas.microsoft.com/office/drawing/2014/main" id="{7FBE7AB1-9698-36F0-A4CB-1B777A745E4C}"/>
              </a:ext>
            </a:extLst>
          </p:cNvPr>
          <p:cNvSpPr txBox="1"/>
          <p:nvPr/>
        </p:nvSpPr>
        <p:spPr>
          <a:xfrm>
            <a:off x="5020938" y="343356"/>
            <a:ext cx="267985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Robinets</a:t>
            </a:r>
          </a:p>
        </p:txBody>
      </p:sp>
      <p:sp>
        <p:nvSpPr>
          <p:cNvPr id="9" name="ZoneTexte 8">
            <a:extLst>
              <a:ext uri="{FF2B5EF4-FFF2-40B4-BE49-F238E27FC236}">
                <a16:creationId xmlns:a16="http://schemas.microsoft.com/office/drawing/2014/main" id="{6ECC8662-68FD-4FC1-C629-D9FBC9E660AD}"/>
              </a:ext>
            </a:extLst>
          </p:cNvPr>
          <p:cNvSpPr txBox="1"/>
          <p:nvPr/>
        </p:nvSpPr>
        <p:spPr>
          <a:xfrm>
            <a:off x="5461180" y="804449"/>
            <a:ext cx="1991299" cy="36163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508000" indent="-368300" algn="ctr">
              <a:lnSpc>
                <a:spcPts val="2095"/>
              </a:lnSpc>
              <a:spcBef>
                <a:spcPts val="300"/>
              </a:spcBef>
              <a:spcAft>
                <a:spcPts val="0"/>
              </a:spcAft>
            </a:pP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Type: A tiroir</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469" y="1940005"/>
            <a:ext cx="9945488" cy="4372585"/>
          </a:xfrm>
          <a:prstGeom prst="rect">
            <a:avLst/>
          </a:prstGeom>
        </p:spPr>
      </p:pic>
    </p:spTree>
    <p:extLst>
      <p:ext uri="{BB962C8B-B14F-4D97-AF65-F5344CB8AC3E}">
        <p14:creationId xmlns:p14="http://schemas.microsoft.com/office/powerpoint/2010/main" val="32538042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A757A3E-5D19-8703-5378-F73E96D83C62}"/>
              </a:ext>
            </a:extLst>
          </p:cNvPr>
          <p:cNvPicPr>
            <a:picLocks noGrp="1" noChangeAspect="1"/>
          </p:cNvPicPr>
          <p:nvPr>
            <p:ph idx="1"/>
          </p:nvPr>
        </p:nvPicPr>
        <p:blipFill>
          <a:blip r:embed="rId2"/>
          <a:stretch>
            <a:fillRect/>
          </a:stretch>
        </p:blipFill>
        <p:spPr>
          <a:xfrm>
            <a:off x="3643311" y="1926677"/>
            <a:ext cx="2331300" cy="2164998"/>
          </a:xfrm>
        </p:spPr>
        <p:style>
          <a:lnRef idx="2">
            <a:schemeClr val="accent2"/>
          </a:lnRef>
          <a:fillRef idx="1">
            <a:schemeClr val="lt1"/>
          </a:fillRef>
          <a:effectRef idx="0">
            <a:schemeClr val="accent2"/>
          </a:effectRef>
          <a:fontRef idx="minor">
            <a:schemeClr val="dk1"/>
          </a:fontRef>
        </p:style>
      </p:pic>
      <p:pic>
        <p:nvPicPr>
          <p:cNvPr id="7" name="Image 6">
            <a:extLst>
              <a:ext uri="{FF2B5EF4-FFF2-40B4-BE49-F238E27FC236}">
                <a16:creationId xmlns:a16="http://schemas.microsoft.com/office/drawing/2014/main" id="{75E53A7B-C88C-DCCB-E527-EC53B5C3BF07}"/>
              </a:ext>
            </a:extLst>
          </p:cNvPr>
          <p:cNvPicPr>
            <a:picLocks noChangeAspect="1"/>
          </p:cNvPicPr>
          <p:nvPr/>
        </p:nvPicPr>
        <p:blipFill>
          <a:blip r:embed="rId3"/>
          <a:stretch>
            <a:fillRect/>
          </a:stretch>
        </p:blipFill>
        <p:spPr>
          <a:xfrm>
            <a:off x="368867" y="1926677"/>
            <a:ext cx="2663482" cy="2164998"/>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48AC5D34-265D-CC48-92B1-E9CFFF843CE3}"/>
              </a:ext>
            </a:extLst>
          </p:cNvPr>
          <p:cNvSpPr txBox="1"/>
          <p:nvPr/>
        </p:nvSpPr>
        <p:spPr>
          <a:xfrm>
            <a:off x="1700608" y="1144487"/>
            <a:ext cx="6097836" cy="4580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spcBef>
                <a:spcPts val="3900"/>
              </a:spcBef>
            </a:pP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 boisseau sphérique: Le mouvement est rotatif 90°.</a:t>
            </a:r>
            <a:endParaRPr lang="fr-FR" sz="1800" dirty="0">
              <a:effectLst/>
              <a:latin typeface="Times New Roman" panose="02020603050405020304" pitchFamily="18" charset="0"/>
              <a:ea typeface="Times New Roman" panose="02020603050405020304" pitchFamily="18" charset="0"/>
            </a:endParaRPr>
          </a:p>
        </p:txBody>
      </p:sp>
      <p:sp>
        <p:nvSpPr>
          <p:cNvPr id="6" name="ZoneTexte 5">
            <a:extLst>
              <a:ext uri="{FF2B5EF4-FFF2-40B4-BE49-F238E27FC236}">
                <a16:creationId xmlns:a16="http://schemas.microsoft.com/office/drawing/2014/main" id="{594D9C34-9B86-7ADA-0956-3C4F71D1FAFE}"/>
              </a:ext>
            </a:extLst>
          </p:cNvPr>
          <p:cNvSpPr txBox="1"/>
          <p:nvPr/>
        </p:nvSpPr>
        <p:spPr>
          <a:xfrm>
            <a:off x="5020938" y="343356"/>
            <a:ext cx="267985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Robinets: </a:t>
            </a:r>
            <a:r>
              <a:rPr lang="fr-FR" sz="1800" b="0" i="0" u="none" strike="noStrike" dirty="0">
                <a:effectLst/>
                <a:ea typeface="Times New Roman" panose="02020603050405020304" pitchFamily="18" charset="0"/>
                <a:cs typeface="Times New Roman" panose="02020603050405020304" pitchFamily="18" charset="0"/>
              </a:rPr>
              <a:t>Différents types</a:t>
            </a:r>
            <a:endParaRPr lang="fr-FR" dirty="0"/>
          </a:p>
        </p:txBody>
      </p:sp>
      <p:pic>
        <p:nvPicPr>
          <p:cNvPr id="2050" name="Picture 2" descr="Vanne à sphère laiton PN40 filets longs FF poignée plate| VS Laiton - BSP |  Vanneco">
            <a:extLst>
              <a:ext uri="{FF2B5EF4-FFF2-40B4-BE49-F238E27FC236}">
                <a16:creationId xmlns:a16="http://schemas.microsoft.com/office/drawing/2014/main" id="{363D6AE7-18F4-B847-7CBD-A13CB100C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562" y="1877965"/>
            <a:ext cx="2628900" cy="2213710"/>
          </a:xfrm>
          <a:prstGeom prst="rect">
            <a:avLst/>
          </a:prstGeom>
        </p:spPr>
        <p:style>
          <a:lnRef idx="2">
            <a:schemeClr val="accent2"/>
          </a:lnRef>
          <a:fillRef idx="1">
            <a:schemeClr val="lt1"/>
          </a:fillRef>
          <a:effectRef idx="0">
            <a:schemeClr val="accent2"/>
          </a:effectRef>
          <a:fontRef idx="minor">
            <a:schemeClr val="dk1"/>
          </a:fontRef>
        </p:style>
      </p:pic>
      <p:pic>
        <p:nvPicPr>
          <p:cNvPr id="2052" name="Picture 4" descr="Vanne à boisseau sphérique SUPREME Trunnion">
            <a:extLst>
              <a:ext uri="{FF2B5EF4-FFF2-40B4-BE49-F238E27FC236}">
                <a16:creationId xmlns:a16="http://schemas.microsoft.com/office/drawing/2014/main" id="{383A114A-475F-D230-A00F-A1DEBF306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8823" y="1877965"/>
            <a:ext cx="2444309" cy="219002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953023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u contenu 11">
            <a:extLst>
              <a:ext uri="{FF2B5EF4-FFF2-40B4-BE49-F238E27FC236}">
                <a16:creationId xmlns:a16="http://schemas.microsoft.com/office/drawing/2014/main" id="{38F658E4-1A97-55FB-E898-1807F4D18021}"/>
              </a:ext>
            </a:extLst>
          </p:cNvPr>
          <p:cNvPicPr>
            <a:picLocks noGrp="1" noChangeAspect="1"/>
          </p:cNvPicPr>
          <p:nvPr>
            <p:ph idx="1"/>
          </p:nvPr>
        </p:nvPicPr>
        <p:blipFill rotWithShape="1">
          <a:blip r:embed="rId2"/>
          <a:srcRect l="9222" t="48169" r="53465" b="36125"/>
          <a:stretch/>
        </p:blipFill>
        <p:spPr>
          <a:xfrm>
            <a:off x="3312915" y="3990109"/>
            <a:ext cx="6470158" cy="1531916"/>
          </a:xfrm>
        </p:spPr>
        <p:style>
          <a:lnRef idx="2">
            <a:schemeClr val="accent2"/>
          </a:lnRef>
          <a:fillRef idx="1">
            <a:schemeClr val="lt1"/>
          </a:fillRef>
          <a:effectRef idx="0">
            <a:schemeClr val="accent2"/>
          </a:effectRef>
          <a:fontRef idx="minor">
            <a:schemeClr val="dk1"/>
          </a:fontRef>
        </p:style>
      </p:pic>
      <p:sp>
        <p:nvSpPr>
          <p:cNvPr id="10" name="Rectangle 12">
            <a:extLst>
              <a:ext uri="{FF2B5EF4-FFF2-40B4-BE49-F238E27FC236}">
                <a16:creationId xmlns:a16="http://schemas.microsoft.com/office/drawing/2014/main" id="{E3AB6ADE-5D5D-CC56-AA63-7297EA6ABD17}"/>
              </a:ext>
            </a:extLst>
          </p:cNvPr>
          <p:cNvSpPr>
            <a:spLocks noChangeArrowheads="1"/>
          </p:cNvSpPr>
          <p:nvPr/>
        </p:nvSpPr>
        <p:spPr bwMode="auto">
          <a:xfrm>
            <a:off x="3438715" y="1244203"/>
            <a:ext cx="6215924" cy="1845185"/>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ctr" defTabSz="914400" rtl="0" eaLnBrk="0" fontAlgn="base" latinLnBrk="0" hangingPunct="0">
              <a:lnSpc>
                <a:spcPct val="200000"/>
              </a:lnSpc>
              <a:spcBef>
                <a:spcPct val="0"/>
              </a:spcBef>
              <a:spcAft>
                <a:spcPct val="0"/>
              </a:spcAft>
              <a:buClrTx/>
              <a:buSzTx/>
              <a:buFontTx/>
              <a:buNone/>
              <a:tabLst/>
            </a:pPr>
            <a:r>
              <a:rPr kumimoji="0" lang="fr-FR" altLang="fr-FR" sz="20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Exemple :  Pompe Airbus 320 </a:t>
            </a: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lang="fr-FR" altLang="fr-FR" sz="2000" dirty="0">
                <a:latin typeface="Times New Roman" panose="02020603050405020304" pitchFamily="18" charset="0"/>
                <a:ea typeface="Times New Roman" panose="02020603050405020304" pitchFamily="18" charset="0"/>
                <a:cs typeface="Times New Roman" panose="02020603050405020304" pitchFamily="18" charset="0"/>
              </a:rPr>
              <a:t>D</a:t>
            </a:r>
            <a:r>
              <a:rPr kumimoji="0" lang="fr-FR" altLang="fr-FR"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ébit 140 1/min</a:t>
            </a:r>
          </a:p>
          <a:p>
            <a:pPr marL="285750" marR="0" lvl="0" indent="-285750" algn="just" defTabSz="914400" rtl="0" eaLnBrk="0" fontAlgn="base" latinLnBrk="0" hangingPunct="0">
              <a:lnSpc>
                <a:spcPct val="200000"/>
              </a:lnSpc>
              <a:spcBef>
                <a:spcPct val="0"/>
              </a:spcBef>
              <a:spcAft>
                <a:spcPct val="0"/>
              </a:spcAft>
              <a:buClrTx/>
              <a:buSzTx/>
              <a:buFont typeface="Arial" panose="020B0604020202020204" pitchFamily="34" charset="0"/>
              <a:buChar char="•"/>
              <a:tabLst/>
            </a:pPr>
            <a:r>
              <a:rPr kumimoji="0" lang="fr-FR" altLang="fr-FR" sz="2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 = 3 000 PSI</a:t>
            </a:r>
          </a:p>
        </p:txBody>
      </p:sp>
      <p:sp>
        <p:nvSpPr>
          <p:cNvPr id="4" name="ZoneTexte 3">
            <a:extLst>
              <a:ext uri="{FF2B5EF4-FFF2-40B4-BE49-F238E27FC236}">
                <a16:creationId xmlns:a16="http://schemas.microsoft.com/office/drawing/2014/main" id="{4666E73B-098D-5450-9053-C22ACB0C2EB1}"/>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
        <p:nvSpPr>
          <p:cNvPr id="5" name="ZoneTexte 4">
            <a:extLst>
              <a:ext uri="{FF2B5EF4-FFF2-40B4-BE49-F238E27FC236}">
                <a16:creationId xmlns:a16="http://schemas.microsoft.com/office/drawing/2014/main" id="{1FDA62FE-B713-335A-DF01-18C616235952}"/>
              </a:ext>
            </a:extLst>
          </p:cNvPr>
          <p:cNvSpPr txBox="1"/>
          <p:nvPr/>
        </p:nvSpPr>
        <p:spPr>
          <a:xfrm>
            <a:off x="4583679" y="706109"/>
            <a:ext cx="268679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600"/>
              </a:spcBef>
              <a:spcAft>
                <a:spcPts val="600"/>
              </a:spcAft>
              <a:tabLst>
                <a:tab pos="458470" algn="l"/>
              </a:tabLst>
            </a:pPr>
            <a:r>
              <a:rPr lang="fr-FR" sz="1800" b="1" dirty="0">
                <a:effectLst/>
                <a:latin typeface="Times New Roman" panose="02020603050405020304" pitchFamily="18" charset="0"/>
                <a:ea typeface="Times New Roman" panose="02020603050405020304" pitchFamily="18" charset="0"/>
              </a:rPr>
              <a:t>Définition de la puissance</a:t>
            </a:r>
          </a:p>
        </p:txBody>
      </p:sp>
    </p:spTree>
    <p:extLst>
      <p:ext uri="{BB962C8B-B14F-4D97-AF65-F5344CB8AC3E}">
        <p14:creationId xmlns:p14="http://schemas.microsoft.com/office/powerpoint/2010/main" val="345644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13B6A49-091A-9D25-51CB-2A8202D9B5E3}"/>
              </a:ext>
            </a:extLst>
          </p:cNvPr>
          <p:cNvPicPr>
            <a:picLocks noGrp="1" noChangeAspect="1"/>
          </p:cNvPicPr>
          <p:nvPr>
            <p:ph idx="1"/>
          </p:nvPr>
        </p:nvPicPr>
        <p:blipFill>
          <a:blip r:embed="rId2"/>
          <a:stretch>
            <a:fillRect/>
          </a:stretch>
        </p:blipFill>
        <p:spPr>
          <a:xfrm>
            <a:off x="2613752" y="2593467"/>
            <a:ext cx="3600318" cy="1671064"/>
          </a:xfrm>
        </p:spPr>
      </p:pic>
      <p:sp>
        <p:nvSpPr>
          <p:cNvPr id="7" name="ZoneTexte 6">
            <a:extLst>
              <a:ext uri="{FF2B5EF4-FFF2-40B4-BE49-F238E27FC236}">
                <a16:creationId xmlns:a16="http://schemas.microsoft.com/office/drawing/2014/main" id="{599669CC-7D94-94CE-7FD6-7C7366D30FA2}"/>
              </a:ext>
            </a:extLst>
          </p:cNvPr>
          <p:cNvSpPr txBox="1"/>
          <p:nvPr/>
        </p:nvSpPr>
        <p:spPr>
          <a:xfrm>
            <a:off x="2321805" y="1329912"/>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 glace ou guillotine: </a:t>
            </a:r>
            <a:r>
              <a:rPr lang="fr-FR" sz="1800" b="0" i="0" u="none" strike="noStrike"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Le mouvement peut être rotatif ou linéaire</a:t>
            </a:r>
            <a:endParaRPr lang="fr-FR" dirty="0"/>
          </a:p>
        </p:txBody>
      </p:sp>
      <p:sp>
        <p:nvSpPr>
          <p:cNvPr id="6" name="ZoneTexte 5">
            <a:extLst>
              <a:ext uri="{FF2B5EF4-FFF2-40B4-BE49-F238E27FC236}">
                <a16:creationId xmlns:a16="http://schemas.microsoft.com/office/drawing/2014/main" id="{6B6F7C99-ADD6-645F-BC7A-025771F6D928}"/>
              </a:ext>
            </a:extLst>
          </p:cNvPr>
          <p:cNvSpPr txBox="1"/>
          <p:nvPr/>
        </p:nvSpPr>
        <p:spPr>
          <a:xfrm>
            <a:off x="5020938" y="343356"/>
            <a:ext cx="267985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Robinets: </a:t>
            </a:r>
            <a:r>
              <a:rPr lang="fr-FR" sz="1800" b="0" i="0" u="none" strike="noStrike" dirty="0">
                <a:effectLst/>
                <a:ea typeface="Times New Roman" panose="02020603050405020304" pitchFamily="18" charset="0"/>
                <a:cs typeface="Times New Roman" panose="02020603050405020304" pitchFamily="18" charset="0"/>
              </a:rPr>
              <a:t>Différents types</a:t>
            </a:r>
            <a:endParaRPr lang="fr-FR" dirty="0"/>
          </a:p>
        </p:txBody>
      </p:sp>
      <p:pic>
        <p:nvPicPr>
          <p:cNvPr id="4098" name="Picture 2" descr="Vanne à guillotine - Ramus Industrie">
            <a:extLst>
              <a:ext uri="{FF2B5EF4-FFF2-40B4-BE49-F238E27FC236}">
                <a16:creationId xmlns:a16="http://schemas.microsoft.com/office/drawing/2014/main" id="{5004EF5B-A46A-40D5-BBA6-1CCD788D2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22" y="1881187"/>
            <a:ext cx="1476375" cy="30956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5110350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E78B49C-9AB3-878E-DE24-D44B43548680}"/>
              </a:ext>
            </a:extLst>
          </p:cNvPr>
          <p:cNvSpPr txBox="1"/>
          <p:nvPr/>
        </p:nvSpPr>
        <p:spPr>
          <a:xfrm>
            <a:off x="366511" y="1985256"/>
            <a:ext cx="6309710"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cs typeface="Times New Roman" panose="02020603050405020304" pitchFamily="18" charset="0"/>
              </a:rPr>
              <a:t>Il reçoit la pression hydraulique (HP), provenant des générateurs (pompes GTR, électro­pompes, PTU...), </a:t>
            </a:r>
          </a:p>
          <a:p>
            <a:pPr marL="285750" indent="-285750" algn="just">
              <a:lnSpc>
                <a:spcPct val="150000"/>
              </a:lnSpc>
              <a:buFont typeface="Arial" panose="020B0604020202020204" pitchFamily="34" charset="0"/>
              <a:buChar char="•"/>
            </a:pPr>
            <a:r>
              <a:rPr lang="fr-FR" dirty="0">
                <a:solidFill>
                  <a:srgbClr val="000000"/>
                </a:solidFill>
                <a:ea typeface="DejaVu Sans" panose="020B0603030804020204" pitchFamily="34" charset="0"/>
                <a:cs typeface="Times New Roman" panose="02020603050405020304" pitchFamily="18" charset="0"/>
              </a:rPr>
              <a:t>Il </a:t>
            </a:r>
            <a:r>
              <a:rPr lang="fr-FR" sz="1800" dirty="0">
                <a:solidFill>
                  <a:srgbClr val="000000"/>
                </a:solidFill>
                <a:effectLst/>
                <a:ea typeface="DejaVu Sans" panose="020B0603030804020204" pitchFamily="34" charset="0"/>
                <a:cs typeface="Times New Roman" panose="02020603050405020304" pitchFamily="18" charset="0"/>
              </a:rPr>
              <a:t>assure l’alimentation des différentes servitudes</a:t>
            </a:r>
            <a:endParaRPr lang="fr-FR" dirty="0">
              <a:solidFill>
                <a:srgbClr val="000000"/>
              </a:solidFill>
              <a:ea typeface="DejaVu Sans" panose="020B0603030804020204" pitchFamily="34" charset="0"/>
              <a:cs typeface="Times New Roman" panose="02020603050405020304" pitchFamily="18" charset="0"/>
            </a:endParaRP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cs typeface="Times New Roman" panose="02020603050405020304" pitchFamily="18" charset="0"/>
              </a:rPr>
              <a:t>Il</a:t>
            </a:r>
            <a:r>
              <a:rPr lang="fr-FR" sz="1800" dirty="0">
                <a:solidFill>
                  <a:srgbClr val="000000"/>
                </a:solidFill>
                <a:effectLst/>
                <a:ea typeface="DejaVu Sans" panose="020B0603030804020204" pitchFamily="34" charset="0"/>
              </a:rPr>
              <a:t> comporte les éléments de contrôle, de surveillance et de protection du circuit.</a:t>
            </a:r>
            <a:endParaRPr lang="fr-FR" dirty="0">
              <a:cs typeface="Times New Roman" panose="02020603050405020304" pitchFamily="18" charset="0"/>
            </a:endParaRPr>
          </a:p>
        </p:txBody>
      </p:sp>
      <p:sp>
        <p:nvSpPr>
          <p:cNvPr id="6" name="ZoneTexte 5">
            <a:extLst>
              <a:ext uri="{FF2B5EF4-FFF2-40B4-BE49-F238E27FC236}">
                <a16:creationId xmlns:a16="http://schemas.microsoft.com/office/drawing/2014/main" id="{92B9B0A0-3CE2-A4D0-E6E2-04517371CB3D}"/>
              </a:ext>
            </a:extLst>
          </p:cNvPr>
          <p:cNvSpPr txBox="1"/>
          <p:nvPr/>
        </p:nvSpPr>
        <p:spPr>
          <a:xfrm>
            <a:off x="4128571" y="190859"/>
            <a:ext cx="25476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ea typeface="DejaVu Sans" panose="020B0603030804020204" pitchFamily="34" charset="0"/>
                <a:cs typeface="Times New Roman" panose="02020603050405020304" pitchFamily="18" charset="0"/>
              </a:rPr>
              <a:t>Collecteur de pression</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8315" y="560191"/>
            <a:ext cx="4677428" cy="5982535"/>
          </a:xfrm>
          <a:prstGeom prst="rect">
            <a:avLst/>
          </a:prstGeom>
        </p:spPr>
      </p:pic>
    </p:spTree>
    <p:extLst>
      <p:ext uri="{BB962C8B-B14F-4D97-AF65-F5344CB8AC3E}">
        <p14:creationId xmlns:p14="http://schemas.microsoft.com/office/powerpoint/2010/main" val="76371111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2462E4CC-F34F-0055-11C9-98E45C089298}"/>
              </a:ext>
            </a:extLst>
          </p:cNvPr>
          <p:cNvPicPr>
            <a:picLocks noGrp="1" noChangeAspect="1"/>
          </p:cNvPicPr>
          <p:nvPr>
            <p:ph idx="1"/>
          </p:nvPr>
        </p:nvPicPr>
        <p:blipFill>
          <a:blip r:embed="rId2"/>
          <a:stretch>
            <a:fillRect/>
          </a:stretch>
        </p:blipFill>
        <p:spPr>
          <a:xfrm>
            <a:off x="7223226" y="586781"/>
            <a:ext cx="4641940" cy="3810000"/>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5D4C7648-9FDD-B02A-8C3F-09B44EA08935}"/>
              </a:ext>
            </a:extLst>
          </p:cNvPr>
          <p:cNvSpPr txBox="1"/>
          <p:nvPr/>
        </p:nvSpPr>
        <p:spPr>
          <a:xfrm>
            <a:off x="488249" y="4848680"/>
            <a:ext cx="11376917"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Ces éléments sont surtout utilisés dans les circuits lubrification (GTR, GTP, GMP) et pneumatiques, </a:t>
            </a:r>
          </a:p>
          <a:p>
            <a:pPr marL="285750" indent="-285750" algn="just">
              <a:lnSpc>
                <a:spcPct val="150000"/>
              </a:lnSpc>
              <a:buFont typeface="Arial" panose="020B0604020202020204" pitchFamily="34" charset="0"/>
              <a:buChar char="•"/>
            </a:pPr>
            <a:r>
              <a:rPr lang="fr-FR" sz="1800" b="0" i="0" u="none" strike="noStrike" dirty="0" smtClean="0">
                <a:effectLst/>
                <a:latin typeface="Times New Roman" panose="02020603050405020304" pitchFamily="18" charset="0"/>
                <a:ea typeface="Times New Roman" panose="02020603050405020304" pitchFamily="18" charset="0"/>
                <a:cs typeface="Times New Roman" panose="02020603050405020304" pitchFamily="18" charset="0"/>
              </a:rPr>
              <a:t>Situés </a:t>
            </a: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sur les circuits retour (BP), ils permettent d’abaisser la température du liquide hydraulique </a:t>
            </a:r>
            <a:endParaRPr lang="fr-FR" sz="1800" b="0" i="0" u="none" strike="noStrike" dirty="0" smtClean="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fr-FR" sz="1800" b="0" i="0" u="none" strike="noStrike" dirty="0" smtClean="0">
                <a:effectLst/>
                <a:latin typeface="Times New Roman" panose="02020603050405020304" pitchFamily="18" charset="0"/>
                <a:ea typeface="Times New Roman" panose="02020603050405020304" pitchFamily="18" charset="0"/>
                <a:cs typeface="Times New Roman" panose="02020603050405020304" pitchFamily="18" charset="0"/>
              </a:rPr>
              <a:t>faire </a:t>
            </a: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circuler dans un radiateur traversé ou baigné dans le liquide </a:t>
            </a:r>
            <a:r>
              <a:rPr lang="fr-FR" sz="1800" b="0" i="0" u="none" strike="noStrike" dirty="0" smtClean="0">
                <a:effectLst/>
                <a:latin typeface="Times New Roman" panose="02020603050405020304" pitchFamily="18" charset="0"/>
                <a:ea typeface="Times New Roman" panose="02020603050405020304" pitchFamily="18" charset="0"/>
                <a:cs typeface="Times New Roman" panose="02020603050405020304" pitchFamily="18" charset="0"/>
              </a:rPr>
              <a:t>refroidisseur.</a:t>
            </a:r>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fr-FR"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58DAAF19-9151-6F57-C746-9EE6651175D0}"/>
              </a:ext>
            </a:extLst>
          </p:cNvPr>
          <p:cNvSpPr txBox="1"/>
          <p:nvPr/>
        </p:nvSpPr>
        <p:spPr>
          <a:xfrm>
            <a:off x="4624330" y="217449"/>
            <a:ext cx="26247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705"/>
              </a:spcAft>
            </a:pP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Echangeurs thermiques</a:t>
            </a:r>
          </a:p>
        </p:txBody>
      </p:sp>
      <p:pic>
        <p:nvPicPr>
          <p:cNvPr id="5124" name="Picture 4" descr="Aircraft Hydraulic System">
            <a:extLst>
              <a:ext uri="{FF2B5EF4-FFF2-40B4-BE49-F238E27FC236}">
                <a16:creationId xmlns:a16="http://schemas.microsoft.com/office/drawing/2014/main" id="{ADAB9E72-50D9-AD3D-FC15-CECBEC818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858" y="586781"/>
            <a:ext cx="3019425" cy="381000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0511884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3289E3B-B950-48CE-94D3-2A905A71C81F}"/>
              </a:ext>
            </a:extLst>
          </p:cNvPr>
          <p:cNvSpPr txBox="1"/>
          <p:nvPr/>
        </p:nvSpPr>
        <p:spPr>
          <a:xfrm>
            <a:off x="4717514" y="196797"/>
            <a:ext cx="275697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Sélecteurs - Distributeurs </a:t>
            </a:r>
            <a:endParaRPr lang="fr-FR" dirty="0"/>
          </a:p>
        </p:txBody>
      </p:sp>
      <p:sp>
        <p:nvSpPr>
          <p:cNvPr id="8" name="ZoneTexte 7">
            <a:extLst>
              <a:ext uri="{FF2B5EF4-FFF2-40B4-BE49-F238E27FC236}">
                <a16:creationId xmlns:a16="http://schemas.microsoft.com/office/drawing/2014/main" id="{4A2F1072-EF81-9A80-61D6-DF42A72DA9B7}"/>
              </a:ext>
            </a:extLst>
          </p:cNvPr>
          <p:cNvSpPr txBox="1"/>
          <p:nvPr/>
        </p:nvSpPr>
        <p:spPr>
          <a:xfrm>
            <a:off x="664029" y="706586"/>
            <a:ext cx="10885714"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63538" algn="just">
              <a:lnSpc>
                <a:spcPct val="150000"/>
              </a:lnSpc>
              <a:buFont typeface="Arial" panose="020B0604020202020204" pitchFamily="34" charset="0"/>
              <a:buChar char="•"/>
            </a:pPr>
            <a:r>
              <a:rPr lang="fr-FR" sz="1800" dirty="0">
                <a:effectLst/>
                <a:ea typeface="Times New Roman" panose="02020603050405020304" pitchFamily="18" charset="0"/>
                <a:cs typeface="Times New Roman" panose="02020603050405020304" pitchFamily="18" charset="0"/>
              </a:rPr>
              <a:t>Situés avant les servitudes, ils permettent d’ouvrir instantanément les canaux HP et BP de celles-ci et assurent leur fonctionnement dans les deux sens.</a:t>
            </a:r>
          </a:p>
          <a:p>
            <a:pPr indent="363538">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cs typeface="Times New Roman" panose="02020603050405020304" pitchFamily="18" charset="0"/>
              </a:rPr>
              <a:t>comporter </a:t>
            </a:r>
            <a:r>
              <a:rPr lang="fr-FR" sz="1800" dirty="0">
                <a:solidFill>
                  <a:srgbClr val="000000"/>
                </a:solidFill>
                <a:effectLst/>
                <a:ea typeface="DejaVu Sans" panose="020B0603030804020204" pitchFamily="34" charset="0"/>
                <a:cs typeface="Times New Roman" panose="02020603050405020304" pitchFamily="18" charset="0"/>
              </a:rPr>
              <a:t>des positions fixes, exemple : sélecteur de train à trois positions : rentré - neutre - sorti,</a:t>
            </a:r>
          </a:p>
          <a:p>
            <a:pPr indent="363538">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cs typeface="Times New Roman" panose="02020603050405020304" pitchFamily="18" charset="0"/>
              </a:rPr>
              <a:t>comporter </a:t>
            </a:r>
            <a:r>
              <a:rPr lang="fr-FR" sz="1800" dirty="0" smtClean="0">
                <a:solidFill>
                  <a:srgbClr val="000000"/>
                </a:solidFill>
                <a:effectLst/>
                <a:ea typeface="DejaVu Sans" panose="020B0603030804020204" pitchFamily="34" charset="0"/>
                <a:cs typeface="Times New Roman" panose="02020603050405020304" pitchFamily="18" charset="0"/>
              </a:rPr>
              <a:t>des </a:t>
            </a:r>
            <a:r>
              <a:rPr lang="fr-FR" sz="1800" dirty="0">
                <a:solidFill>
                  <a:srgbClr val="000000"/>
                </a:solidFill>
                <a:effectLst/>
                <a:ea typeface="DejaVu Sans" panose="020B0603030804020204" pitchFamily="34" charset="0"/>
                <a:cs typeface="Times New Roman" panose="02020603050405020304" pitchFamily="18" charset="0"/>
              </a:rPr>
              <a:t>positions multiples s’ils sont asservis (servovalves</a:t>
            </a:r>
            <a:r>
              <a:rPr lang="fr-FR" sz="1800" dirty="0" smtClean="0">
                <a:solidFill>
                  <a:srgbClr val="000000"/>
                </a:solidFill>
                <a:effectLst/>
                <a:ea typeface="DejaVu Sans" panose="020B0603030804020204" pitchFamily="34" charset="0"/>
                <a:cs typeface="Times New Roman" panose="02020603050405020304" pitchFamily="18" charset="0"/>
              </a:rPr>
              <a:t>).</a:t>
            </a:r>
          </a:p>
          <a:p>
            <a:pPr indent="363538">
              <a:lnSpc>
                <a:spcPct val="150000"/>
              </a:lnSpc>
              <a:buFont typeface="Arial" panose="020B0604020202020204" pitchFamily="34" charset="0"/>
              <a:buChar char="•"/>
            </a:pPr>
            <a:r>
              <a:rPr lang="fr-FR" dirty="0">
                <a:solidFill>
                  <a:srgbClr val="000000"/>
                </a:solidFill>
                <a:ea typeface="DejaVu Sans" panose="020B0603030804020204" pitchFamily="34" charset="0"/>
                <a:cs typeface="Times New Roman" panose="02020603050405020304" pitchFamily="18" charset="0"/>
              </a:rPr>
              <a:t>Ils peuvent être commandés mécaniquement, électriquement, ou hydrauliquement </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8677" y="3032127"/>
            <a:ext cx="8554644" cy="3210373"/>
          </a:xfrm>
          <a:prstGeom prst="rect">
            <a:avLst/>
          </a:prstGeom>
        </p:spPr>
      </p:pic>
    </p:spTree>
    <p:extLst>
      <p:ext uri="{BB962C8B-B14F-4D97-AF65-F5344CB8AC3E}">
        <p14:creationId xmlns:p14="http://schemas.microsoft.com/office/powerpoint/2010/main" val="325283854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F2B1B5B-D203-536A-5AC0-CC162C585673}"/>
              </a:ext>
            </a:extLst>
          </p:cNvPr>
          <p:cNvSpPr txBox="1"/>
          <p:nvPr/>
        </p:nvSpPr>
        <p:spPr>
          <a:xfrm>
            <a:off x="1458819" y="1076193"/>
            <a:ext cx="9095342"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rPr>
              <a:t>A tiroir (mouvement linéaire)</a:t>
            </a:r>
          </a:p>
          <a:p>
            <a:r>
              <a:rPr lang="fr-FR" sz="1800" dirty="0">
                <a:solidFill>
                  <a:srgbClr val="000000"/>
                </a:solidFill>
                <a:effectLst/>
                <a:ea typeface="DejaVu Sans" panose="020B0603030804020204" pitchFamily="34" charset="0"/>
              </a:rPr>
              <a:t>C’est le sélecteur le plus répandu dans les applications les plus diverses</a:t>
            </a:r>
          </a:p>
        </p:txBody>
      </p:sp>
      <p:sp>
        <p:nvSpPr>
          <p:cNvPr id="7" name="ZoneTexte 6">
            <a:extLst>
              <a:ext uri="{FF2B5EF4-FFF2-40B4-BE49-F238E27FC236}">
                <a16:creationId xmlns:a16="http://schemas.microsoft.com/office/drawing/2014/main" id="{30183D15-1A32-98C2-C0BA-E9DDA67FC1B0}"/>
              </a:ext>
            </a:extLst>
          </p:cNvPr>
          <p:cNvSpPr txBox="1"/>
          <p:nvPr/>
        </p:nvSpPr>
        <p:spPr>
          <a:xfrm>
            <a:off x="4717514" y="196797"/>
            <a:ext cx="275697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Sélecteurs - Distributeurs </a:t>
            </a:r>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866" y="2340173"/>
            <a:ext cx="9793067" cy="3658111"/>
          </a:xfrm>
          <a:prstGeom prst="rect">
            <a:avLst/>
          </a:prstGeom>
        </p:spPr>
      </p:pic>
    </p:spTree>
    <p:extLst>
      <p:ext uri="{BB962C8B-B14F-4D97-AF65-F5344CB8AC3E}">
        <p14:creationId xmlns:p14="http://schemas.microsoft.com/office/powerpoint/2010/main" val="14252230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FE162006-9257-FFD9-D29F-6DEB066D1377}"/>
              </a:ext>
            </a:extLst>
          </p:cNvPr>
          <p:cNvSpPr txBox="1"/>
          <p:nvPr/>
        </p:nvSpPr>
        <p:spPr>
          <a:xfrm>
            <a:off x="1330287" y="4482542"/>
            <a:ext cx="10413694"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La position neutre du sélecteur ne correspond pas obligatoirement à l’isolement de la servitude.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Pour certains sélecteurs, elle peut correspondre à la mise au retour ou en pression des deux tuyauteries d’alimentation de la servitude</a:t>
            </a:r>
            <a:endParaRPr lang="fr-FR" dirty="0"/>
          </a:p>
        </p:txBody>
      </p:sp>
      <p:sp>
        <p:nvSpPr>
          <p:cNvPr id="5" name="ZoneTexte 4">
            <a:extLst>
              <a:ext uri="{FF2B5EF4-FFF2-40B4-BE49-F238E27FC236}">
                <a16:creationId xmlns:a16="http://schemas.microsoft.com/office/drawing/2014/main" id="{D9954AA4-78FB-644B-B5F4-33478AFC24DF}"/>
              </a:ext>
            </a:extLst>
          </p:cNvPr>
          <p:cNvSpPr txBox="1"/>
          <p:nvPr/>
        </p:nvSpPr>
        <p:spPr>
          <a:xfrm>
            <a:off x="4717514" y="196797"/>
            <a:ext cx="275697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Sélecteurs - Distributeurs </a:t>
            </a:r>
            <a:endParaRPr lang="fr-FR" dirty="0"/>
          </a:p>
        </p:txBody>
      </p:sp>
      <p:sp>
        <p:nvSpPr>
          <p:cNvPr id="8" name="ZoneTexte 7">
            <a:extLst>
              <a:ext uri="{FF2B5EF4-FFF2-40B4-BE49-F238E27FC236}">
                <a16:creationId xmlns:a16="http://schemas.microsoft.com/office/drawing/2014/main" id="{8BA61E3B-CFAF-54A0-3C55-9650F23CFC01}"/>
              </a:ext>
            </a:extLst>
          </p:cNvPr>
          <p:cNvSpPr txBox="1"/>
          <p:nvPr/>
        </p:nvSpPr>
        <p:spPr>
          <a:xfrm>
            <a:off x="4430417" y="640824"/>
            <a:ext cx="32421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A tiroir (mouvement linéaire)</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914" y="1479347"/>
            <a:ext cx="8202170" cy="2534004"/>
          </a:xfrm>
          <a:prstGeom prst="rect">
            <a:avLst/>
          </a:prstGeom>
        </p:spPr>
      </p:pic>
    </p:spTree>
    <p:extLst>
      <p:ext uri="{BB962C8B-B14F-4D97-AF65-F5344CB8AC3E}">
        <p14:creationId xmlns:p14="http://schemas.microsoft.com/office/powerpoint/2010/main" val="6002188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75216B3-C4E3-E751-660C-B012296F61E4}"/>
              </a:ext>
            </a:extLst>
          </p:cNvPr>
          <p:cNvSpPr txBox="1"/>
          <p:nvPr/>
        </p:nvSpPr>
        <p:spPr>
          <a:xfrm>
            <a:off x="4717514" y="196797"/>
            <a:ext cx="275697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Sélecteurs - Distributeurs </a:t>
            </a:r>
            <a:endParaRPr lang="fr-FR" dirty="0"/>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177" y="1231115"/>
            <a:ext cx="7649643" cy="4744112"/>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1178" y="1056944"/>
            <a:ext cx="7649643" cy="4744112"/>
          </a:xfrm>
          <a:prstGeom prst="rect">
            <a:avLst/>
          </a:prstGeom>
        </p:spPr>
      </p:pic>
    </p:spTree>
    <p:extLst>
      <p:ext uri="{BB962C8B-B14F-4D97-AF65-F5344CB8AC3E}">
        <p14:creationId xmlns:p14="http://schemas.microsoft.com/office/powerpoint/2010/main" val="331122065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65047DE-63BF-44AA-C2C4-5F3AA58E4C8A}"/>
              </a:ext>
            </a:extLst>
          </p:cNvPr>
          <p:cNvSpPr txBox="1"/>
          <p:nvPr/>
        </p:nvSpPr>
        <p:spPr>
          <a:xfrm>
            <a:off x="401197" y="4280932"/>
            <a:ext cx="11607189"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Ce sont les récepteurs (ou servitudes) chargés de transformer l’énergie hydraulique en énergie mécanique suivant un mouvement rectiligne.</a:t>
            </a:r>
          </a:p>
          <a:p>
            <a:pPr>
              <a:lnSpc>
                <a:spcPct val="150000"/>
              </a:lnSpc>
            </a:pPr>
            <a:r>
              <a:rPr lang="fr-FR" dirty="0"/>
              <a:t>Composés d’un cylindre dans lequel se déplace un piston soumis à la pression hydraulique, leur type varie suivant l’utilisation.</a:t>
            </a:r>
          </a:p>
        </p:txBody>
      </p:sp>
      <p:sp>
        <p:nvSpPr>
          <p:cNvPr id="6" name="ZoneTexte 5">
            <a:extLst>
              <a:ext uri="{FF2B5EF4-FFF2-40B4-BE49-F238E27FC236}">
                <a16:creationId xmlns:a16="http://schemas.microsoft.com/office/drawing/2014/main" id="{F8671909-EC2B-6098-EB84-9BA907846D7C}"/>
              </a:ext>
            </a:extLst>
          </p:cNvPr>
          <p:cNvSpPr txBox="1"/>
          <p:nvPr/>
        </p:nvSpPr>
        <p:spPr>
          <a:xfrm>
            <a:off x="5642931" y="179503"/>
            <a:ext cx="9061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Vérins </a:t>
            </a:r>
          </a:p>
        </p:txBody>
      </p:sp>
      <p:sp>
        <p:nvSpPr>
          <p:cNvPr id="8" name="ZoneTexte 7">
            <a:extLst>
              <a:ext uri="{FF2B5EF4-FFF2-40B4-BE49-F238E27FC236}">
                <a16:creationId xmlns:a16="http://schemas.microsoft.com/office/drawing/2014/main" id="{72404F9F-0B58-D045-0EDF-3195A9397AE9}"/>
              </a:ext>
            </a:extLst>
          </p:cNvPr>
          <p:cNvSpPr txBox="1"/>
          <p:nvPr/>
        </p:nvSpPr>
        <p:spPr>
          <a:xfrm>
            <a:off x="5753100" y="636090"/>
            <a:ext cx="6858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Rôle</a:t>
            </a:r>
          </a:p>
        </p:txBody>
      </p:sp>
      <p:pic>
        <p:nvPicPr>
          <p:cNvPr id="7" name="Image 6">
            <a:extLst>
              <a:ext uri="{FF2B5EF4-FFF2-40B4-BE49-F238E27FC236}">
                <a16:creationId xmlns:a16="http://schemas.microsoft.com/office/drawing/2014/main" id="{0FA26C7D-5C3B-3D46-2CAD-3998244A7A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3859" y="1163934"/>
            <a:ext cx="3938905" cy="2501900"/>
          </a:xfrm>
          <a:prstGeom prst="rect">
            <a:avLst/>
          </a:prstGeom>
          <a:noFill/>
          <a:ln>
            <a:noFill/>
          </a:ln>
        </p:spPr>
      </p:pic>
      <p:pic>
        <p:nvPicPr>
          <p:cNvPr id="9" name="Espace réservé du contenu 4">
            <a:extLst>
              <a:ext uri="{FF2B5EF4-FFF2-40B4-BE49-F238E27FC236}">
                <a16:creationId xmlns:a16="http://schemas.microsoft.com/office/drawing/2014/main" id="{393FFC72-30ED-30A3-1FD1-FFC8521E02C4}"/>
              </a:ext>
            </a:extLst>
          </p:cNvPr>
          <p:cNvPicPr>
            <a:picLocks noGrp="1" noChangeAspect="1"/>
          </p:cNvPicPr>
          <p:nvPr>
            <p:ph idx="1"/>
          </p:nvPr>
        </p:nvPicPr>
        <p:blipFill rotWithShape="1">
          <a:blip r:embed="rId3"/>
          <a:srcRect l="18011" t="41387" r="6871"/>
          <a:stretch/>
        </p:blipFill>
        <p:spPr>
          <a:xfrm>
            <a:off x="6304311" y="1620520"/>
            <a:ext cx="4613406" cy="1233612"/>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50330188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48468800-8FB0-2EB3-4FB8-07647F351F2E}"/>
              </a:ext>
            </a:extLst>
          </p:cNvPr>
          <p:cNvSpPr txBox="1"/>
          <p:nvPr/>
        </p:nvSpPr>
        <p:spPr>
          <a:xfrm>
            <a:off x="933679" y="1979665"/>
            <a:ext cx="5995931" cy="21200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l">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Une seule face du piston reçoit la pression hydraulique, </a:t>
            </a:r>
          </a:p>
          <a:p>
            <a:pPr marL="285750" indent="-285750" algn="l">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l’autre est soumise à l’effet du ressort (rappel).</a:t>
            </a:r>
          </a:p>
          <a:p>
            <a:pPr marL="285750" indent="-285750" algn="l">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Utilisation : sur des montages où l’effort n’est fourni que dans un sens. </a:t>
            </a:r>
          </a:p>
          <a:p>
            <a:pPr marL="285750" indent="-285750" algn="l">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Exemple : verrous de trains, trappes</a:t>
            </a:r>
          </a:p>
        </p:txBody>
      </p:sp>
      <p:sp>
        <p:nvSpPr>
          <p:cNvPr id="6" name="ZoneTexte 5">
            <a:extLst>
              <a:ext uri="{FF2B5EF4-FFF2-40B4-BE49-F238E27FC236}">
                <a16:creationId xmlns:a16="http://schemas.microsoft.com/office/drawing/2014/main" id="{9A3AC4D8-8866-27E4-95C4-9F584DC3DB9D}"/>
              </a:ext>
            </a:extLst>
          </p:cNvPr>
          <p:cNvSpPr txBox="1"/>
          <p:nvPr/>
        </p:nvSpPr>
        <p:spPr>
          <a:xfrm>
            <a:off x="5642931" y="179503"/>
            <a:ext cx="9061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Vérins </a:t>
            </a:r>
          </a:p>
        </p:txBody>
      </p:sp>
      <p:sp>
        <p:nvSpPr>
          <p:cNvPr id="8" name="ZoneTexte 7">
            <a:extLst>
              <a:ext uri="{FF2B5EF4-FFF2-40B4-BE49-F238E27FC236}">
                <a16:creationId xmlns:a16="http://schemas.microsoft.com/office/drawing/2014/main" id="{CC098421-0C0D-0D6C-A8F2-08B749253F79}"/>
              </a:ext>
            </a:extLst>
          </p:cNvPr>
          <p:cNvSpPr txBox="1"/>
          <p:nvPr/>
        </p:nvSpPr>
        <p:spPr>
          <a:xfrm>
            <a:off x="4437043" y="707491"/>
            <a:ext cx="359425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ea typeface="Times New Roman" panose="02020603050405020304" pitchFamily="18" charset="0"/>
              </a:rPr>
              <a:t>Différents types: Vérin simple effet</a:t>
            </a:r>
            <a:endParaRPr lang="fr-FR" dirty="0"/>
          </a:p>
        </p:txBody>
      </p:sp>
      <p:pic>
        <p:nvPicPr>
          <p:cNvPr id="3" name="Image 2">
            <a:extLst>
              <a:ext uri="{FF2B5EF4-FFF2-40B4-BE49-F238E27FC236}">
                <a16:creationId xmlns:a16="http://schemas.microsoft.com/office/drawing/2014/main" id="{4D836E4C-9D46-4CF4-C083-6301B02AC381}"/>
              </a:ext>
            </a:extLst>
          </p:cNvPr>
          <p:cNvPicPr>
            <a:picLocks noChangeAspect="1"/>
          </p:cNvPicPr>
          <p:nvPr/>
        </p:nvPicPr>
        <p:blipFill rotWithShape="1">
          <a:blip r:embed="rId2">
            <a:extLst>
              <a:ext uri="{28A0092B-C50C-407E-A947-70E740481C1C}">
                <a14:useLocalDpi xmlns:a14="http://schemas.microsoft.com/office/drawing/2010/main" val="0"/>
              </a:ext>
            </a:extLst>
          </a:blip>
          <a:srcRect l="22253" t="59780" r="26537" b="31727"/>
          <a:stretch/>
        </p:blipFill>
        <p:spPr>
          <a:xfrm>
            <a:off x="7315200" y="2486924"/>
            <a:ext cx="4605614" cy="1105549"/>
          </a:xfrm>
          <a:prstGeom prst="rect">
            <a:avLst/>
          </a:prstGeom>
        </p:spPr>
      </p:pic>
    </p:spTree>
    <p:extLst>
      <p:ext uri="{BB962C8B-B14F-4D97-AF65-F5344CB8AC3E}">
        <p14:creationId xmlns:p14="http://schemas.microsoft.com/office/powerpoint/2010/main" val="303790201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CDFF560B-7BDB-1B88-4661-CDD99A608B7D}"/>
              </a:ext>
            </a:extLst>
          </p:cNvPr>
          <p:cNvSpPr txBox="1"/>
          <p:nvPr/>
        </p:nvSpPr>
        <p:spPr>
          <a:xfrm>
            <a:off x="1165916" y="1688456"/>
            <a:ext cx="10515600"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Une chambre est mise en pression, l’autre au retour et inversement. </a:t>
            </a:r>
          </a:p>
          <a:p>
            <a:pPr marL="285750" indent="-285750">
              <a:lnSpc>
                <a:spcPct val="150000"/>
              </a:lnSpc>
              <a:buFont typeface="Arial" panose="020B0604020202020204" pitchFamily="34" charset="0"/>
              <a:buChar char="•"/>
            </a:pPr>
            <a:r>
              <a:rPr lang="fr-FR" dirty="0"/>
              <a:t>Les surfaces du piston étant dissemblables, les forces développées seront différentes.</a:t>
            </a:r>
          </a:p>
          <a:p>
            <a:pPr marL="285750" indent="-285750">
              <a:lnSpc>
                <a:spcPct val="150000"/>
              </a:lnSpc>
              <a:buFont typeface="Arial" panose="020B0604020202020204" pitchFamily="34" charset="0"/>
              <a:buChar char="•"/>
            </a:pPr>
            <a:r>
              <a:rPr lang="fr-FR" dirty="0"/>
              <a:t>Utilisation : sur des servitudes dont le déplacement nécessite une force plus importante dans un sens que dans l’autre. </a:t>
            </a:r>
          </a:p>
          <a:p>
            <a:pPr marL="285750" indent="-285750">
              <a:lnSpc>
                <a:spcPct val="150000"/>
              </a:lnSpc>
              <a:buFont typeface="Arial" panose="020B0604020202020204" pitchFamily="34" charset="0"/>
              <a:buChar char="•"/>
            </a:pPr>
            <a:r>
              <a:rPr lang="fr-FR" dirty="0"/>
              <a:t>Exemple : vérins de manœuvre, des trains d’atterrissage et de spoilers A3 00.</a:t>
            </a:r>
          </a:p>
        </p:txBody>
      </p:sp>
      <p:sp>
        <p:nvSpPr>
          <p:cNvPr id="6" name="ZoneTexte 5">
            <a:extLst>
              <a:ext uri="{FF2B5EF4-FFF2-40B4-BE49-F238E27FC236}">
                <a16:creationId xmlns:a16="http://schemas.microsoft.com/office/drawing/2014/main" id="{91F5573A-9E81-1677-287E-D7E9882AA093}"/>
              </a:ext>
            </a:extLst>
          </p:cNvPr>
          <p:cNvSpPr txBox="1"/>
          <p:nvPr/>
        </p:nvSpPr>
        <p:spPr>
          <a:xfrm>
            <a:off x="5642931" y="179503"/>
            <a:ext cx="9061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Vérins </a:t>
            </a:r>
          </a:p>
        </p:txBody>
      </p:sp>
      <p:sp>
        <p:nvSpPr>
          <p:cNvPr id="8" name="ZoneTexte 7">
            <a:extLst>
              <a:ext uri="{FF2B5EF4-FFF2-40B4-BE49-F238E27FC236}">
                <a16:creationId xmlns:a16="http://schemas.microsoft.com/office/drawing/2014/main" id="{319D0789-A26A-6EED-9635-3511A771212A}"/>
              </a:ext>
            </a:extLst>
          </p:cNvPr>
          <p:cNvSpPr txBox="1"/>
          <p:nvPr/>
        </p:nvSpPr>
        <p:spPr>
          <a:xfrm>
            <a:off x="3621794" y="775323"/>
            <a:ext cx="519169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ea typeface="Times New Roman" panose="02020603050405020304" pitchFamily="18" charset="0"/>
              </a:rPr>
              <a:t>Différents types: </a:t>
            </a:r>
            <a:r>
              <a:rPr lang="fr-FR" sz="1800" dirty="0">
                <a:solidFill>
                  <a:srgbClr val="000000"/>
                </a:solidFill>
                <a:effectLst/>
                <a:ea typeface="DejaVu Sans" panose="020B0603030804020204" pitchFamily="34" charset="0"/>
              </a:rPr>
              <a:t>Vérin double effet simple tige</a:t>
            </a:r>
            <a:endParaRPr lang="fr-FR" dirty="0"/>
          </a:p>
        </p:txBody>
      </p:sp>
      <p:pic>
        <p:nvPicPr>
          <p:cNvPr id="3" name="Image 2"/>
          <p:cNvPicPr>
            <a:picLocks noChangeAspect="1"/>
          </p:cNvPicPr>
          <p:nvPr/>
        </p:nvPicPr>
        <p:blipFill>
          <a:blip r:embed="rId2"/>
          <a:stretch>
            <a:fillRect/>
          </a:stretch>
        </p:blipFill>
        <p:spPr>
          <a:xfrm>
            <a:off x="3433646" y="4189177"/>
            <a:ext cx="4736880" cy="1288160"/>
          </a:xfrm>
          <a:prstGeom prst="rect">
            <a:avLst/>
          </a:prstGeom>
        </p:spPr>
      </p:pic>
    </p:spTree>
    <p:extLst>
      <p:ext uri="{BB962C8B-B14F-4D97-AF65-F5344CB8AC3E}">
        <p14:creationId xmlns:p14="http://schemas.microsoft.com/office/powerpoint/2010/main" val="1884596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2">
            <a:extLst>
              <a:ext uri="{FF2B5EF4-FFF2-40B4-BE49-F238E27FC236}">
                <a16:creationId xmlns:a16="http://schemas.microsoft.com/office/drawing/2014/main" id="{1B9CDF3E-BDE4-AE4E-CAF9-081A56031D8B}"/>
              </a:ext>
            </a:extLst>
          </p:cNvPr>
          <p:cNvSpPr>
            <a:spLocks noChangeArrowheads="1"/>
          </p:cNvSpPr>
          <p:nvPr/>
        </p:nvSpPr>
        <p:spPr bwMode="auto">
          <a:xfrm>
            <a:off x="6389224" y="1736190"/>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C07D6C11-611A-268D-BE10-4AF5FFAC047C}"/>
              </a:ext>
            </a:extLst>
          </p:cNvPr>
          <p:cNvSpPr txBox="1"/>
          <p:nvPr/>
        </p:nvSpPr>
        <p:spPr>
          <a:xfrm>
            <a:off x="892134" y="1381656"/>
            <a:ext cx="10407732" cy="239334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kumimoji="0" lang="fr-FR" altLang="fr-FR"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Les études ont prouvé que la pression optimale de fonctionnement se situe autour de </a:t>
            </a:r>
            <a:r>
              <a:rPr kumimoji="0" lang="fr-FR" altLang="fr-FR" sz="18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3 000 PSI:</a:t>
            </a:r>
          </a:p>
          <a:p>
            <a:pPr marL="285750" indent="-285750">
              <a:lnSpc>
                <a:spcPct val="150000"/>
              </a:lnSpc>
              <a:buFont typeface="Arial" panose="020B0604020202020204" pitchFamily="34" charset="0"/>
              <a:buChar char="•"/>
            </a:pPr>
            <a:r>
              <a:rPr kumimoji="0" lang="fr-FR" altLang="fr-FR"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résistance des tuyauteries et des composants des circuits haute pression.</a:t>
            </a:r>
            <a:endParaRPr kumimoji="0" lang="fr-FR" altLang="fr-FR"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kumimoji="0" lang="fr-FR" altLang="fr-FR" sz="1800" b="0"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kumimoji="0" lang="fr-FR" altLang="fr-FR" sz="1800" b="0"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Pour manœuvrer de lourdes servitudes, il faudra développer sur les vérins des forces importantes</a:t>
            </a:r>
          </a:p>
          <a:p>
            <a:pPr marL="285750" indent="-285750">
              <a:lnSpc>
                <a:spcPct val="150000"/>
              </a:lnSpc>
              <a:buFont typeface="Arial" panose="020B0604020202020204" pitchFamily="34" charset="0"/>
              <a:buChar char="•"/>
            </a:pPr>
            <a:r>
              <a:rPr lang="fr-FR" alt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S</a:t>
            </a:r>
            <a:r>
              <a:rPr kumimoji="0" lang="fr-FR" altLang="fr-FR" sz="1800" b="0"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 la pression est fixée, on ne peut qu’augmenter la surface des pistons de vérins de manœuvre</a:t>
            </a:r>
          </a:p>
          <a:p>
            <a:pPr>
              <a:lnSpc>
                <a:spcPct val="150000"/>
              </a:lnSpc>
            </a:pPr>
            <a:r>
              <a:rPr kumimoji="0" lang="fr-FR" altLang="fr-FR"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pic>
        <p:nvPicPr>
          <p:cNvPr id="17" name="Image 16">
            <a:extLst>
              <a:ext uri="{FF2B5EF4-FFF2-40B4-BE49-F238E27FC236}">
                <a16:creationId xmlns:a16="http://schemas.microsoft.com/office/drawing/2014/main" id="{F05DA99C-F563-C42E-ECF4-2C5FC63344C7}"/>
              </a:ext>
            </a:extLst>
          </p:cNvPr>
          <p:cNvPicPr>
            <a:picLocks noChangeAspect="1"/>
          </p:cNvPicPr>
          <p:nvPr/>
        </p:nvPicPr>
        <p:blipFill>
          <a:blip r:embed="rId2"/>
          <a:stretch>
            <a:fillRect/>
          </a:stretch>
        </p:blipFill>
        <p:spPr>
          <a:xfrm>
            <a:off x="4765036" y="4324399"/>
            <a:ext cx="2661928" cy="1043508"/>
          </a:xfrm>
          <a:prstGeom prst="rect">
            <a:avLst/>
          </a:prstGeo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F0DB2F87-49AE-CAB7-B144-75768D37F723}"/>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Tree>
    <p:extLst>
      <p:ext uri="{BB962C8B-B14F-4D97-AF65-F5344CB8AC3E}">
        <p14:creationId xmlns:p14="http://schemas.microsoft.com/office/powerpoint/2010/main" val="21233017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67374D2-0B4A-A8FB-B3A9-4D1D1D1709A4}"/>
              </a:ext>
            </a:extLst>
          </p:cNvPr>
          <p:cNvPicPr>
            <a:picLocks noGrp="1" noChangeAspect="1"/>
          </p:cNvPicPr>
          <p:nvPr>
            <p:ph idx="1"/>
          </p:nvPr>
        </p:nvPicPr>
        <p:blipFill rotWithShape="1">
          <a:blip r:embed="rId2"/>
          <a:srcRect l="26392" t="38018" r="6034" b="6904"/>
          <a:stretch/>
        </p:blipFill>
        <p:spPr>
          <a:xfrm>
            <a:off x="3621794" y="4449232"/>
            <a:ext cx="4897296" cy="1123721"/>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902ED923-142E-4DD2-DC56-0B7BFB96A0FA}"/>
              </a:ext>
            </a:extLst>
          </p:cNvPr>
          <p:cNvSpPr txBox="1"/>
          <p:nvPr/>
        </p:nvSpPr>
        <p:spPr>
          <a:xfrm>
            <a:off x="2642212" y="2013234"/>
            <a:ext cx="6001438" cy="19332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spcBef>
                <a:spcPts val="300"/>
              </a:spcBef>
              <a:spcAft>
                <a:spcPts val="745"/>
              </a:spcAft>
              <a:buFont typeface="Arial" panose="020B0604020202020204" pitchFamily="34" charset="0"/>
              <a:buChar char="•"/>
            </a:pPr>
            <a:r>
              <a:rPr lang="fr-FR" sz="1800" dirty="0">
                <a:effectLst/>
                <a:ea typeface="Times New Roman" panose="02020603050405020304" pitchFamily="18" charset="0"/>
              </a:rPr>
              <a:t>Les surfaces actives du piston étant identiques, </a:t>
            </a:r>
          </a:p>
          <a:p>
            <a:pPr marL="285750" indent="-285750" algn="just">
              <a:lnSpc>
                <a:spcPct val="200000"/>
              </a:lnSpc>
              <a:spcBef>
                <a:spcPts val="300"/>
              </a:spcBef>
              <a:spcAft>
                <a:spcPts val="745"/>
              </a:spcAft>
              <a:buFont typeface="Arial" panose="020B0604020202020204" pitchFamily="34" charset="0"/>
              <a:buChar char="•"/>
            </a:pPr>
            <a:r>
              <a:rPr lang="fr-FR" sz="1800" dirty="0">
                <a:effectLst/>
                <a:ea typeface="Times New Roman" panose="02020603050405020304" pitchFamily="18" charset="0"/>
              </a:rPr>
              <a:t>elles développent la même force dans les deux sens.</a:t>
            </a:r>
          </a:p>
          <a:p>
            <a:pPr marL="285750" indent="-285750" algn="just">
              <a:lnSpc>
                <a:spcPct val="200000"/>
              </a:lnSpc>
              <a:spcBef>
                <a:spcPts val="300"/>
              </a:spcBef>
              <a:spcAft>
                <a:spcPts val="745"/>
              </a:spcAft>
              <a:buFont typeface="Arial" panose="020B0604020202020204" pitchFamily="34" charset="0"/>
              <a:buChar char="•"/>
            </a:pPr>
            <a:r>
              <a:rPr lang="fr-FR" sz="1800" b="1" i="0" u="none" strike="noStrike" spc="0" dirty="0">
                <a:solidFill>
                  <a:srgbClr val="000000"/>
                </a:solidFill>
                <a:effectLst/>
                <a:ea typeface="DejaVu Sans" panose="020B0603030804020204" pitchFamily="34" charset="0"/>
                <a:cs typeface="Times New Roman" panose="02020603050405020304" pitchFamily="18" charset="0"/>
              </a:rPr>
              <a:t>Utilisation </a:t>
            </a:r>
            <a:r>
              <a:rPr lang="fr-FR" sz="1800" dirty="0">
                <a:solidFill>
                  <a:srgbClr val="000000"/>
                </a:solidFill>
                <a:effectLst/>
                <a:ea typeface="DejaVu Sans" panose="020B0603030804020204" pitchFamily="34" charset="0"/>
              </a:rPr>
              <a:t>: sur la plupart des servocommandes de vol</a:t>
            </a:r>
            <a:endParaRPr lang="fr-FR" sz="1800" dirty="0">
              <a:effectLst/>
              <a:ea typeface="Times New Roman" panose="02020603050405020304" pitchFamily="18" charset="0"/>
            </a:endParaRPr>
          </a:p>
        </p:txBody>
      </p:sp>
      <p:sp>
        <p:nvSpPr>
          <p:cNvPr id="6" name="ZoneTexte 5">
            <a:extLst>
              <a:ext uri="{FF2B5EF4-FFF2-40B4-BE49-F238E27FC236}">
                <a16:creationId xmlns:a16="http://schemas.microsoft.com/office/drawing/2014/main" id="{AE2F32D9-CDDD-4281-9761-0BC7E16018B6}"/>
              </a:ext>
            </a:extLst>
          </p:cNvPr>
          <p:cNvSpPr txBox="1"/>
          <p:nvPr/>
        </p:nvSpPr>
        <p:spPr>
          <a:xfrm>
            <a:off x="5642931" y="179503"/>
            <a:ext cx="9061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Vérins </a:t>
            </a:r>
          </a:p>
        </p:txBody>
      </p:sp>
      <p:sp>
        <p:nvSpPr>
          <p:cNvPr id="8" name="ZoneTexte 7">
            <a:extLst>
              <a:ext uri="{FF2B5EF4-FFF2-40B4-BE49-F238E27FC236}">
                <a16:creationId xmlns:a16="http://schemas.microsoft.com/office/drawing/2014/main" id="{D7B7445B-B041-B410-8261-0E7EF025AF29}"/>
              </a:ext>
            </a:extLst>
          </p:cNvPr>
          <p:cNvSpPr txBox="1"/>
          <p:nvPr/>
        </p:nvSpPr>
        <p:spPr>
          <a:xfrm>
            <a:off x="3621794" y="775323"/>
            <a:ext cx="519169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ea typeface="Times New Roman" panose="02020603050405020304" pitchFamily="18" charset="0"/>
              </a:rPr>
              <a:t>Différents types: </a:t>
            </a:r>
            <a:r>
              <a:rPr lang="fr-FR" sz="1800" dirty="0">
                <a:solidFill>
                  <a:srgbClr val="000000"/>
                </a:solidFill>
                <a:effectLst/>
                <a:ea typeface="DejaVu Sans" panose="020B0603030804020204" pitchFamily="34" charset="0"/>
              </a:rPr>
              <a:t>Vérin double effet double tige</a:t>
            </a:r>
            <a:endParaRPr lang="fr-FR" dirty="0"/>
          </a:p>
        </p:txBody>
      </p:sp>
    </p:spTree>
    <p:extLst>
      <p:ext uri="{BB962C8B-B14F-4D97-AF65-F5344CB8AC3E}">
        <p14:creationId xmlns:p14="http://schemas.microsoft.com/office/powerpoint/2010/main" val="16241322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36F1DF8-5002-C3DD-25FF-2AF7A1C90035}"/>
              </a:ext>
            </a:extLst>
          </p:cNvPr>
          <p:cNvSpPr txBox="1"/>
          <p:nvPr/>
        </p:nvSpPr>
        <p:spPr>
          <a:xfrm>
            <a:off x="603961" y="4091477"/>
            <a:ext cx="11195891" cy="21268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cs typeface="Times New Roman" panose="02020603050405020304" pitchFamily="18" charset="0"/>
              </a:rPr>
              <a:t>Les deux pistons montés en parallèle fonctionnent en sens inverse et entraînent avec leur crémaillère une roue dentée, qui transforme le mouvement rectiligne en mouvement rotatif.</a:t>
            </a:r>
          </a:p>
          <a:p>
            <a:pPr marL="285750" indent="-285750" algn="just">
              <a:lnSpc>
                <a:spcPct val="150000"/>
              </a:lnSpc>
              <a:buFont typeface="Arial" panose="020B0604020202020204" pitchFamily="34" charset="0"/>
              <a:buChar char="•"/>
            </a:pPr>
            <a:r>
              <a:rPr lang="fr-FR" sz="1800" dirty="0">
                <a:effectLst/>
                <a:ea typeface="Times New Roman" panose="02020603050405020304" pitchFamily="18" charset="0"/>
                <a:cs typeface="Times New Roman" panose="02020603050405020304" pitchFamily="18" charset="0"/>
              </a:rPr>
              <a:t>Les pistons peuvent être alimentés soit par un seul circuit hydraulique (schéma) ou deux circuits indépendants (fail-</a:t>
            </a:r>
            <a:r>
              <a:rPr lang="fr-FR" sz="1800" dirty="0" err="1">
                <a:effectLst/>
                <a:ea typeface="Times New Roman" panose="02020603050405020304" pitchFamily="18" charset="0"/>
                <a:cs typeface="Times New Roman" panose="02020603050405020304" pitchFamily="18" charset="0"/>
              </a:rPr>
              <a:t>safe</a:t>
            </a:r>
            <a:r>
              <a:rPr lang="fr-FR" sz="1800" dirty="0">
                <a:effectLst/>
                <a:ea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fr-FR" sz="1800" b="1" i="0" u="none" strike="noStrike" spc="0" dirty="0">
                <a:solidFill>
                  <a:srgbClr val="000000"/>
                </a:solidFill>
                <a:effectLst/>
                <a:ea typeface="DejaVu Sans" panose="020B0603030804020204" pitchFamily="34" charset="0"/>
                <a:cs typeface="Times New Roman" panose="02020603050405020304" pitchFamily="18" charset="0"/>
              </a:rPr>
              <a:t>Utilisation </a:t>
            </a:r>
            <a:r>
              <a:rPr lang="fr-FR" sz="1800" dirty="0">
                <a:solidFill>
                  <a:srgbClr val="000000"/>
                </a:solidFill>
                <a:effectLst/>
                <a:ea typeface="DejaVu Sans" panose="020B0603030804020204" pitchFamily="34" charset="0"/>
                <a:cs typeface="Times New Roman" panose="02020603050405020304" pitchFamily="18" charset="0"/>
              </a:rPr>
              <a:t>: dans les systèmes d’orientation de roue avant des trains d’atterrissage, </a:t>
            </a:r>
            <a:endParaRPr lang="fr-FR" dirty="0">
              <a:cs typeface="Times New Roman" panose="02020603050405020304" pitchFamily="18" charset="0"/>
            </a:endParaRPr>
          </a:p>
        </p:txBody>
      </p:sp>
      <p:sp>
        <p:nvSpPr>
          <p:cNvPr id="6" name="ZoneTexte 5">
            <a:extLst>
              <a:ext uri="{FF2B5EF4-FFF2-40B4-BE49-F238E27FC236}">
                <a16:creationId xmlns:a16="http://schemas.microsoft.com/office/drawing/2014/main" id="{2EECB84E-F0EE-1BF9-038A-A74B1BB6ACF0}"/>
              </a:ext>
            </a:extLst>
          </p:cNvPr>
          <p:cNvSpPr txBox="1"/>
          <p:nvPr/>
        </p:nvSpPr>
        <p:spPr>
          <a:xfrm>
            <a:off x="5642931" y="179503"/>
            <a:ext cx="9061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Vérins </a:t>
            </a:r>
          </a:p>
        </p:txBody>
      </p:sp>
      <p:sp>
        <p:nvSpPr>
          <p:cNvPr id="8" name="ZoneTexte 7">
            <a:extLst>
              <a:ext uri="{FF2B5EF4-FFF2-40B4-BE49-F238E27FC236}">
                <a16:creationId xmlns:a16="http://schemas.microsoft.com/office/drawing/2014/main" id="{9C880B5C-079F-CD3B-5BEA-619EF7BDF086}"/>
              </a:ext>
            </a:extLst>
          </p:cNvPr>
          <p:cNvSpPr txBox="1"/>
          <p:nvPr/>
        </p:nvSpPr>
        <p:spPr>
          <a:xfrm>
            <a:off x="3844886" y="686899"/>
            <a:ext cx="426352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ea typeface="Times New Roman" panose="02020603050405020304" pitchFamily="18" charset="0"/>
              </a:rPr>
              <a:t>Différents types: </a:t>
            </a:r>
            <a:r>
              <a:rPr lang="fr-FR" sz="1800" b="0" i="0" u="none" strike="noStrike" dirty="0">
                <a:solidFill>
                  <a:srgbClr val="000000"/>
                </a:solidFill>
                <a:effectLst/>
                <a:ea typeface="DejaVu Sans" panose="020B0603030804020204" pitchFamily="34" charset="0"/>
                <a:cs typeface="Times New Roman" panose="02020603050405020304" pitchFamily="18" charset="0"/>
              </a:rPr>
              <a:t>Vérin à crémaillère</a:t>
            </a:r>
            <a:endParaRPr lang="fr-FR" dirty="0"/>
          </a:p>
        </p:txBody>
      </p:sp>
      <p:pic>
        <p:nvPicPr>
          <p:cNvPr id="2050" name="Picture 2" descr="Vérin version rotatif à crémaillère série 1332 | Contact PNEUMAX">
            <a:extLst>
              <a:ext uri="{FF2B5EF4-FFF2-40B4-BE49-F238E27FC236}">
                <a16:creationId xmlns:a16="http://schemas.microsoft.com/office/drawing/2014/main" id="{5531D5EB-46EF-A2DF-4953-BA729EF1C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217" y="1369077"/>
            <a:ext cx="3289968" cy="2464300"/>
          </a:xfrm>
          <a:prstGeom prst="rect">
            <a:avLst/>
          </a:prstGeom>
          <a:extLst/>
        </p:spPr>
        <p:style>
          <a:lnRef idx="2">
            <a:schemeClr val="accent2"/>
          </a:lnRef>
          <a:fillRef idx="1">
            <a:schemeClr val="lt1"/>
          </a:fillRef>
          <a:effectRef idx="0">
            <a:schemeClr val="accent2"/>
          </a:effectRef>
          <a:fontRef idx="minor">
            <a:schemeClr val="dk1"/>
          </a:fontRef>
        </p:style>
      </p:pic>
      <p:pic>
        <p:nvPicPr>
          <p:cNvPr id="3" name="Image 2"/>
          <p:cNvPicPr>
            <a:picLocks noChangeAspect="1"/>
          </p:cNvPicPr>
          <p:nvPr/>
        </p:nvPicPr>
        <p:blipFill>
          <a:blip r:embed="rId3"/>
          <a:stretch>
            <a:fillRect/>
          </a:stretch>
        </p:blipFill>
        <p:spPr>
          <a:xfrm>
            <a:off x="5929763" y="1446565"/>
            <a:ext cx="5143256" cy="225457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678960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162E4E4-5AED-8434-FBA9-FD1F1F18EAA4}"/>
              </a:ext>
            </a:extLst>
          </p:cNvPr>
          <p:cNvSpPr txBox="1"/>
          <p:nvPr/>
        </p:nvSpPr>
        <p:spPr>
          <a:xfrm>
            <a:off x="203065" y="1348300"/>
            <a:ext cx="7895905" cy="253915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590"/>
              </a:spcAft>
            </a:pPr>
            <a:r>
              <a:rPr lang="fr-FR" sz="1800" dirty="0">
                <a:effectLst/>
                <a:ea typeface="Times New Roman" panose="02020603050405020304" pitchFamily="18" charset="0"/>
                <a:cs typeface="Times New Roman" panose="02020603050405020304" pitchFamily="18" charset="0"/>
              </a:rPr>
              <a:t>Dans certains cas, il est nécessaire qu’un vérin puisse être bloqué dans une position, </a:t>
            </a:r>
          </a:p>
          <a:p>
            <a:pPr indent="363538" algn="just">
              <a:spcBef>
                <a:spcPts val="300"/>
              </a:spcBef>
              <a:spcAft>
                <a:spcPts val="590"/>
              </a:spcAft>
              <a:buFont typeface="Arial" panose="020B0604020202020204" pitchFamily="34" charset="0"/>
              <a:buChar char="•"/>
            </a:pPr>
            <a:r>
              <a:rPr lang="fr-FR" sz="1800" dirty="0">
                <a:effectLst/>
                <a:ea typeface="Times New Roman" panose="02020603050405020304" pitchFamily="18" charset="0"/>
                <a:cs typeface="Times New Roman" panose="02020603050405020304" pitchFamily="18" charset="0"/>
              </a:rPr>
              <a:t>il sera donc équipé d’un dispositif de verrouillage mécanique qui empêche le piston de se déplacer dans le corps du vérin.</a:t>
            </a:r>
          </a:p>
          <a:p>
            <a:pPr indent="363538" algn="just">
              <a:spcBef>
                <a:spcPts val="300"/>
              </a:spcBef>
              <a:buFont typeface="Arial" panose="020B0604020202020204" pitchFamily="34" charset="0"/>
              <a:buChar char="•"/>
            </a:pPr>
            <a:r>
              <a:rPr lang="fr-FR" sz="1800" dirty="0">
                <a:effectLst/>
                <a:ea typeface="Times New Roman" panose="02020603050405020304" pitchFamily="18" charset="0"/>
                <a:cs typeface="Times New Roman" panose="02020603050405020304" pitchFamily="18" charset="0"/>
              </a:rPr>
              <a:t>Ce </a:t>
            </a:r>
            <a:r>
              <a:rPr lang="fr-FR" sz="1800" b="1" spc="0" dirty="0">
                <a:solidFill>
                  <a:srgbClr val="000000"/>
                </a:solidFill>
                <a:effectLst/>
                <a:ea typeface="Times New Roman" panose="02020603050405020304" pitchFamily="18" charset="0"/>
                <a:cs typeface="Times New Roman" panose="02020603050405020304" pitchFamily="18" charset="0"/>
              </a:rPr>
              <a:t>blocage et déblocage </a:t>
            </a:r>
            <a:r>
              <a:rPr lang="fr-FR" sz="1800" dirty="0">
                <a:effectLst/>
                <a:ea typeface="Times New Roman" panose="02020603050405020304" pitchFamily="18" charset="0"/>
                <a:cs typeface="Times New Roman" panose="02020603050405020304" pitchFamily="18" charset="0"/>
              </a:rPr>
              <a:t>automatique est réalisé dans la tête du vérin par des dispositifs divers : verrous à billes, à griffes, etc...</a:t>
            </a:r>
          </a:p>
          <a:p>
            <a:pPr algn="just"/>
            <a:r>
              <a:rPr lang="fr-FR" sz="1800" dirty="0">
                <a:solidFill>
                  <a:srgbClr val="000000"/>
                </a:solidFill>
                <a:effectLst/>
                <a:ea typeface="DejaVu Sans" panose="020B0603030804020204" pitchFamily="34" charset="0"/>
                <a:cs typeface="Times New Roman" panose="02020603050405020304" pitchFamily="18" charset="0"/>
              </a:rPr>
              <a:t>Application sur les vérins de manœuvre, des portes de </a:t>
            </a:r>
            <a:r>
              <a:rPr lang="fr-FR" sz="1800" dirty="0" err="1">
                <a:solidFill>
                  <a:srgbClr val="000000"/>
                </a:solidFill>
                <a:effectLst/>
                <a:ea typeface="DejaVu Sans" panose="020B0603030804020204" pitchFamily="34" charset="0"/>
                <a:cs typeface="Times New Roman" panose="02020603050405020304" pitchFamily="18" charset="0"/>
              </a:rPr>
              <a:t>soutes</a:t>
            </a:r>
            <a:r>
              <a:rPr lang="fr-FR" sz="1800" dirty="0">
                <a:solidFill>
                  <a:srgbClr val="000000"/>
                </a:solidFill>
                <a:effectLst/>
                <a:ea typeface="DejaVu Sans" panose="020B0603030804020204" pitchFamily="34" charset="0"/>
                <a:cs typeface="Times New Roman" panose="02020603050405020304" pitchFamily="18" charset="0"/>
              </a:rPr>
              <a:t>, cargo et trains d’atterrissage.</a:t>
            </a:r>
            <a:endParaRPr lang="fr-FR" dirty="0">
              <a:cs typeface="Times New Roman" panose="02020603050405020304" pitchFamily="18" charset="0"/>
            </a:endParaRPr>
          </a:p>
        </p:txBody>
      </p:sp>
      <p:sp>
        <p:nvSpPr>
          <p:cNvPr id="4" name="ZoneTexte 3">
            <a:extLst>
              <a:ext uri="{FF2B5EF4-FFF2-40B4-BE49-F238E27FC236}">
                <a16:creationId xmlns:a16="http://schemas.microsoft.com/office/drawing/2014/main" id="{8398640D-0CD5-D5C9-CA3E-9E49D4C2F9CD}"/>
              </a:ext>
            </a:extLst>
          </p:cNvPr>
          <p:cNvSpPr txBox="1"/>
          <p:nvPr/>
        </p:nvSpPr>
        <p:spPr>
          <a:xfrm>
            <a:off x="5534073" y="78116"/>
            <a:ext cx="9061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Vérins </a:t>
            </a:r>
          </a:p>
        </p:txBody>
      </p:sp>
      <p:sp>
        <p:nvSpPr>
          <p:cNvPr id="6" name="ZoneTexte 5">
            <a:extLst>
              <a:ext uri="{FF2B5EF4-FFF2-40B4-BE49-F238E27FC236}">
                <a16:creationId xmlns:a16="http://schemas.microsoft.com/office/drawing/2014/main" id="{4B5082F6-ECCD-78E0-C813-AFE1C8EEC76A}"/>
              </a:ext>
            </a:extLst>
          </p:cNvPr>
          <p:cNvSpPr txBox="1"/>
          <p:nvPr/>
        </p:nvSpPr>
        <p:spPr>
          <a:xfrm>
            <a:off x="5230192" y="535271"/>
            <a:ext cx="166630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Particularités</a:t>
            </a:r>
            <a:endParaRPr lang="fr-FR" dirty="0"/>
          </a:p>
        </p:txBody>
      </p:sp>
      <p:sp>
        <p:nvSpPr>
          <p:cNvPr id="7" name="ZoneTexte 6">
            <a:extLst>
              <a:ext uri="{FF2B5EF4-FFF2-40B4-BE49-F238E27FC236}">
                <a16:creationId xmlns:a16="http://schemas.microsoft.com/office/drawing/2014/main" id="{3D1C2A8D-70A9-5273-27CE-D1143DAF249B}"/>
              </a:ext>
            </a:extLst>
          </p:cNvPr>
          <p:cNvSpPr txBox="1"/>
          <p:nvPr/>
        </p:nvSpPr>
        <p:spPr>
          <a:xfrm>
            <a:off x="203065" y="4421162"/>
            <a:ext cx="8088569"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63538" algn="just">
              <a:buFont typeface="Arial" panose="020B0604020202020204" pitchFamily="34" charset="0"/>
              <a:buChar char="•"/>
            </a:pPr>
            <a:r>
              <a:rPr lang="fr-FR" sz="1800" dirty="0" smtClean="0">
                <a:solidFill>
                  <a:srgbClr val="000000"/>
                </a:solidFill>
                <a:effectLst/>
                <a:ea typeface="DejaVu Sans" panose="020B0603030804020204" pitchFamily="34" charset="0"/>
                <a:cs typeface="Times New Roman" panose="02020603050405020304" pitchFamily="18" charset="0"/>
              </a:rPr>
              <a:t>Les </a:t>
            </a:r>
            <a:r>
              <a:rPr lang="fr-FR" sz="1800" dirty="0">
                <a:solidFill>
                  <a:srgbClr val="000000"/>
                </a:solidFill>
                <a:effectLst/>
                <a:ea typeface="DejaVu Sans" panose="020B0603030804020204" pitchFamily="34" charset="0"/>
                <a:cs typeface="Times New Roman" panose="02020603050405020304" pitchFamily="18" charset="0"/>
              </a:rPr>
              <a:t>trains d’atterrissage, un blocage mécanique supplémentaire est utilisé au sol, </a:t>
            </a:r>
            <a:endParaRPr lang="fr-FR" sz="1800" dirty="0" smtClean="0">
              <a:solidFill>
                <a:srgbClr val="000000"/>
              </a:solidFill>
              <a:effectLst/>
              <a:ea typeface="DejaVu Sans" panose="020B0603030804020204" pitchFamily="34" charset="0"/>
              <a:cs typeface="Times New Roman" panose="02020603050405020304" pitchFamily="18" charset="0"/>
            </a:endParaRPr>
          </a:p>
          <a:p>
            <a:pPr indent="363538" algn="just">
              <a:buFont typeface="Arial" panose="020B0604020202020204" pitchFamily="34" charset="0"/>
              <a:buChar char="•"/>
            </a:pPr>
            <a:r>
              <a:rPr lang="fr-FR" dirty="0" smtClean="0">
                <a:solidFill>
                  <a:srgbClr val="000000"/>
                </a:solidFill>
                <a:ea typeface="DejaVu Sans" panose="020B0603030804020204" pitchFamily="34" charset="0"/>
                <a:cs typeface="Times New Roman" panose="02020603050405020304" pitchFamily="18" charset="0"/>
              </a:rPr>
              <a:t>Utilisé </a:t>
            </a:r>
            <a:r>
              <a:rPr lang="fr-FR" sz="1800" dirty="0" smtClean="0">
                <a:solidFill>
                  <a:srgbClr val="000000"/>
                </a:solidFill>
                <a:effectLst/>
                <a:ea typeface="DejaVu Sans" panose="020B0603030804020204" pitchFamily="34" charset="0"/>
                <a:cs typeface="Times New Roman" panose="02020603050405020304" pitchFamily="18" charset="0"/>
              </a:rPr>
              <a:t>lors </a:t>
            </a:r>
            <a:r>
              <a:rPr lang="fr-FR" sz="1800" dirty="0">
                <a:solidFill>
                  <a:srgbClr val="000000"/>
                </a:solidFill>
                <a:effectLst/>
                <a:ea typeface="DejaVu Sans" panose="020B0603030804020204" pitchFamily="34" charset="0"/>
                <a:cs typeface="Times New Roman" panose="02020603050405020304" pitchFamily="18" charset="0"/>
              </a:rPr>
              <a:t>des phases de tractage ou temps d’immobilisation important. </a:t>
            </a:r>
          </a:p>
          <a:p>
            <a:pPr indent="363538" algn="just">
              <a:buFont typeface="Arial" panose="020B0604020202020204" pitchFamily="34" charset="0"/>
              <a:buChar char="•"/>
            </a:pPr>
            <a:r>
              <a:rPr lang="fr-FR" sz="1800" dirty="0">
                <a:solidFill>
                  <a:srgbClr val="000000"/>
                </a:solidFill>
                <a:effectLst/>
                <a:ea typeface="DejaVu Sans" panose="020B0603030804020204" pitchFamily="34" charset="0"/>
                <a:cs typeface="Times New Roman" panose="02020603050405020304" pitchFamily="18" charset="0"/>
              </a:rPr>
              <a:t>Ce blocage est réalisé à l’aide d’une broche (ou goupille) introduite dans la tête du </a:t>
            </a:r>
            <a:r>
              <a:rPr lang="fr-FR" sz="1800" dirty="0" smtClean="0">
                <a:solidFill>
                  <a:srgbClr val="000000"/>
                </a:solidFill>
                <a:effectLst/>
                <a:ea typeface="DejaVu Sans" panose="020B0603030804020204" pitchFamily="34" charset="0"/>
                <a:cs typeface="Times New Roman" panose="02020603050405020304" pitchFamily="18" charset="0"/>
              </a:rPr>
              <a:t>vérin </a:t>
            </a:r>
            <a:endParaRPr lang="fr-FR" sz="1800" dirty="0">
              <a:solidFill>
                <a:srgbClr val="000000"/>
              </a:solidFill>
              <a:effectLst/>
              <a:ea typeface="DejaVu Sans" panose="020B0603030804020204" pitchFamily="34" charset="0"/>
              <a:cs typeface="Times New Roman" panose="02020603050405020304" pitchFamily="18" charset="0"/>
            </a:endParaRPr>
          </a:p>
          <a:p>
            <a:pPr indent="363538" algn="just">
              <a:buFont typeface="Arial" panose="020B0604020202020204" pitchFamily="34" charset="0"/>
              <a:buChar char="•"/>
            </a:pPr>
            <a:r>
              <a:rPr lang="fr-FR" sz="1800" dirty="0" smtClean="0">
                <a:solidFill>
                  <a:srgbClr val="000000"/>
                </a:solidFill>
                <a:effectLst/>
                <a:ea typeface="DejaVu Sans" panose="020B0603030804020204" pitchFamily="34" charset="0"/>
                <a:cs typeface="Times New Roman" panose="02020603050405020304" pitchFamily="18" charset="0"/>
              </a:rPr>
              <a:t>Facilement </a:t>
            </a:r>
            <a:r>
              <a:rPr lang="fr-FR" sz="1800" dirty="0">
                <a:solidFill>
                  <a:srgbClr val="000000"/>
                </a:solidFill>
                <a:effectLst/>
                <a:ea typeface="DejaVu Sans" panose="020B0603030804020204" pitchFamily="34" charset="0"/>
                <a:cs typeface="Times New Roman" panose="02020603050405020304" pitchFamily="18" charset="0"/>
              </a:rPr>
              <a:t>repérable par son grand ruban rouge</a:t>
            </a:r>
            <a:endParaRPr lang="fr-FR" dirty="0"/>
          </a:p>
        </p:txBody>
      </p:sp>
      <p:pic>
        <p:nvPicPr>
          <p:cNvPr id="3074" name="Picture 2" descr="Verin Hydraulique,Verin A Gaz,Bras Pneumatique,Charniere Porte Lourde,VéRins  à Gaz Hydrauliques,Amortisseur Charniè,Pour Levage De Porte Armoire Meuble  Cuisine Amortisseur Charniè,Amortisseur ​à Gaz : Amazon.fr: Bricolage">
            <a:extLst>
              <a:ext uri="{FF2B5EF4-FFF2-40B4-BE49-F238E27FC236}">
                <a16:creationId xmlns:a16="http://schemas.microsoft.com/office/drawing/2014/main" id="{A2101B1C-F646-2CE4-953A-876887600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1635" y="1348300"/>
            <a:ext cx="3605099" cy="2325870"/>
          </a:xfrm>
          <a:prstGeom prst="rect">
            <a:avLst/>
          </a:prstGeom>
        </p:spPr>
        <p:style>
          <a:lnRef idx="2">
            <a:schemeClr val="accent2"/>
          </a:lnRef>
          <a:fillRef idx="1">
            <a:schemeClr val="lt1"/>
          </a:fillRef>
          <a:effectRef idx="0">
            <a:schemeClr val="accent2"/>
          </a:effectRef>
          <a:fontRef idx="minor">
            <a:schemeClr val="dk1"/>
          </a:fontRef>
        </p:style>
      </p:pic>
      <p:pic>
        <p:nvPicPr>
          <p:cNvPr id="3076" name="Picture 4" descr="What Are The &quot;Remove Before Flight&quot; Tags On The Aircraft For? - BAA Training">
            <a:extLst>
              <a:ext uri="{FF2B5EF4-FFF2-40B4-BE49-F238E27FC236}">
                <a16:creationId xmlns:a16="http://schemas.microsoft.com/office/drawing/2014/main" id="{489064BD-453F-1630-BAA6-6120D0FA3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9085" y="4106150"/>
            <a:ext cx="3519849" cy="210959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7139544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237133E-B6FF-E339-974A-C11CC15F4F44}"/>
              </a:ext>
            </a:extLst>
          </p:cNvPr>
          <p:cNvPicPr>
            <a:picLocks noGrp="1" noChangeAspect="1"/>
          </p:cNvPicPr>
          <p:nvPr>
            <p:ph idx="1"/>
          </p:nvPr>
        </p:nvPicPr>
        <p:blipFill rotWithShape="1">
          <a:blip r:embed="rId2"/>
          <a:srcRect l="50000" t="24114" r="7919" b="2102"/>
          <a:stretch/>
        </p:blipFill>
        <p:spPr>
          <a:xfrm>
            <a:off x="7830318" y="1244906"/>
            <a:ext cx="3859955" cy="2765234"/>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DF11194B-353D-E9E6-75BB-0A02E093E5E5}"/>
              </a:ext>
            </a:extLst>
          </p:cNvPr>
          <p:cNvSpPr txBox="1"/>
          <p:nvPr/>
        </p:nvSpPr>
        <p:spPr>
          <a:xfrm>
            <a:off x="5079693" y="168591"/>
            <a:ext cx="233465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Moteurs hydrauliques</a:t>
            </a:r>
          </a:p>
        </p:txBody>
      </p:sp>
      <p:sp>
        <p:nvSpPr>
          <p:cNvPr id="9" name="ZoneTexte 8">
            <a:extLst>
              <a:ext uri="{FF2B5EF4-FFF2-40B4-BE49-F238E27FC236}">
                <a16:creationId xmlns:a16="http://schemas.microsoft.com/office/drawing/2014/main" id="{1B3B7898-4D74-CF16-D4B4-CEB9F72AED2F}"/>
              </a:ext>
            </a:extLst>
          </p:cNvPr>
          <p:cNvSpPr txBox="1"/>
          <p:nvPr/>
        </p:nvSpPr>
        <p:spPr>
          <a:xfrm>
            <a:off x="689013" y="1652530"/>
            <a:ext cx="6835508" cy="33665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Ce sont des récepteurs qui transforment l’énergie hydraulique en énergie mécanique sous forme d’un couple, </a:t>
            </a:r>
          </a:p>
          <a:p>
            <a:pPr marL="285750" indent="-285750">
              <a:lnSpc>
                <a:spcPct val="15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Ce qui permet d’obtenir de faibles déplacements avec beaucoup de précision.</a:t>
            </a:r>
          </a:p>
          <a:p>
            <a:pPr marL="285750" indent="-285750">
              <a:lnSpc>
                <a:spcPct val="15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Tous les moteurs sont dérivés des pompes réversibles, les plus utilisés sont les moteurs à barillet ; </a:t>
            </a:r>
          </a:p>
          <a:p>
            <a:pPr marL="285750" indent="-285750">
              <a:lnSpc>
                <a:spcPct val="15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identiques technologiquement aux pompes du même nom</a:t>
            </a:r>
          </a:p>
          <a:p>
            <a:pPr marL="285750" indent="-285750">
              <a:lnSpc>
                <a:spcPct val="150000"/>
              </a:lnSpc>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ils présentent l’avantage d’une très simple distribution</a:t>
            </a:r>
          </a:p>
        </p:txBody>
      </p:sp>
      <p:pic>
        <p:nvPicPr>
          <p:cNvPr id="4098" name="Picture 2" descr="Pompe hydraulique et moteur, principe et fonctionnement !">
            <a:extLst>
              <a:ext uri="{FF2B5EF4-FFF2-40B4-BE49-F238E27FC236}">
                <a16:creationId xmlns:a16="http://schemas.microsoft.com/office/drawing/2014/main" id="{EBCF8354-A275-9DA9-1B3C-A5754DEBD5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0317" y="4185655"/>
            <a:ext cx="3859955" cy="2345459"/>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5269948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482B271-77FC-C253-9B9F-26FDA8BE27BD}"/>
              </a:ext>
            </a:extLst>
          </p:cNvPr>
          <p:cNvPicPr>
            <a:picLocks noGrp="1" noChangeAspect="1"/>
          </p:cNvPicPr>
          <p:nvPr>
            <p:ph idx="1"/>
          </p:nvPr>
        </p:nvPicPr>
        <p:blipFill>
          <a:blip r:embed="rId2"/>
          <a:stretch>
            <a:fillRect/>
          </a:stretch>
        </p:blipFill>
        <p:spPr>
          <a:xfrm>
            <a:off x="8438921" y="168591"/>
            <a:ext cx="3458433" cy="335475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5DE96B2C-0BFE-91DA-7975-D11ACCF42818}"/>
              </a:ext>
            </a:extLst>
          </p:cNvPr>
          <p:cNvSpPr txBox="1"/>
          <p:nvPr/>
        </p:nvSpPr>
        <p:spPr>
          <a:xfrm>
            <a:off x="834473" y="1650649"/>
            <a:ext cx="7251908" cy="12890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Les pistons soumis à l’action de la pression hydraulique descendent à l’intérieur de leur cylindre, en provoquant la rotation du plateau</a:t>
            </a:r>
          </a:p>
          <a:p>
            <a:pPr marL="285750" indent="-285750">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Les pistons qui montent sont en communication avec le retour (BP).</a:t>
            </a:r>
            <a:endParaRPr lang="fr-FR"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8FD7F235-9F52-8E85-D90D-369AE486700C}"/>
              </a:ext>
            </a:extLst>
          </p:cNvPr>
          <p:cNvSpPr txBox="1"/>
          <p:nvPr/>
        </p:nvSpPr>
        <p:spPr>
          <a:xfrm>
            <a:off x="5079693" y="168591"/>
            <a:ext cx="233465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Moteurs hydrauliques</a:t>
            </a:r>
          </a:p>
        </p:txBody>
      </p:sp>
      <p:sp>
        <p:nvSpPr>
          <p:cNvPr id="8" name="ZoneTexte 7">
            <a:extLst>
              <a:ext uri="{FF2B5EF4-FFF2-40B4-BE49-F238E27FC236}">
                <a16:creationId xmlns:a16="http://schemas.microsoft.com/office/drawing/2014/main" id="{558029C4-F6B8-491A-202E-CA8DC506F179}"/>
              </a:ext>
            </a:extLst>
          </p:cNvPr>
          <p:cNvSpPr txBox="1"/>
          <p:nvPr/>
        </p:nvSpPr>
        <p:spPr>
          <a:xfrm>
            <a:off x="5287177" y="670125"/>
            <a:ext cx="191968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Fonctionnement</a:t>
            </a:r>
          </a:p>
        </p:txBody>
      </p:sp>
      <p:sp>
        <p:nvSpPr>
          <p:cNvPr id="9" name="ZoneTexte 8">
            <a:extLst>
              <a:ext uri="{FF2B5EF4-FFF2-40B4-BE49-F238E27FC236}">
                <a16:creationId xmlns:a16="http://schemas.microsoft.com/office/drawing/2014/main" id="{5DE4232C-EB54-5732-C211-550CBDE59688}"/>
              </a:ext>
            </a:extLst>
          </p:cNvPr>
          <p:cNvSpPr txBox="1"/>
          <p:nvPr/>
        </p:nvSpPr>
        <p:spPr>
          <a:xfrm>
            <a:off x="834473" y="4052446"/>
            <a:ext cx="7251908" cy="87357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L’arbre récepteur solidaire du plateau permet l’accouplement du moteur à la servitude ou à l’adaptateur. (Réducteur, différentiel).</a:t>
            </a:r>
            <a:endParaRPr lang="fr-FR" dirty="0">
              <a:latin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3"/>
          <a:stretch>
            <a:fillRect/>
          </a:stretch>
        </p:blipFill>
        <p:spPr>
          <a:xfrm>
            <a:off x="8678635" y="3944943"/>
            <a:ext cx="2324100" cy="1962150"/>
          </a:xfrm>
          <a:prstGeom prst="rect">
            <a:avLst/>
          </a:prstGeom>
        </p:spPr>
      </p:pic>
    </p:spTree>
    <p:extLst>
      <p:ext uri="{BB962C8B-B14F-4D97-AF65-F5344CB8AC3E}">
        <p14:creationId xmlns:p14="http://schemas.microsoft.com/office/powerpoint/2010/main" val="255466362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B371660-5867-59C4-ACC7-5C5D5E0545B3}"/>
              </a:ext>
            </a:extLst>
          </p:cNvPr>
          <p:cNvSpPr txBox="1"/>
          <p:nvPr/>
        </p:nvSpPr>
        <p:spPr>
          <a:xfrm>
            <a:off x="717151" y="5884579"/>
            <a:ext cx="10515600" cy="8002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139700" indent="452438">
              <a:spcBef>
                <a:spcPts val="1230"/>
              </a:spcBef>
              <a:spcAft>
                <a:spcPts val="0"/>
              </a:spcAft>
              <a:buFont typeface="Arial" panose="020B0604020202020204" pitchFamily="34" charset="0"/>
              <a:buChar char="•"/>
            </a:pPr>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Dans ce système, l’arbre du moteur est directement accouplé à une pompe à barillet, </a:t>
            </a:r>
          </a:p>
          <a:p>
            <a:pPr marR="139700" indent="452438">
              <a:spcBef>
                <a:spcPts val="1230"/>
              </a:spcBef>
              <a:spcAft>
                <a:spcPts val="0"/>
              </a:spcAft>
              <a:buFont typeface="Arial" panose="020B0604020202020204" pitchFamily="34" charset="0"/>
              <a:buChar char="•"/>
            </a:pPr>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dans certains cas, peut-être à son tour utilisée comme moteur</a:t>
            </a:r>
          </a:p>
        </p:txBody>
      </p:sp>
      <p:sp>
        <p:nvSpPr>
          <p:cNvPr id="6" name="ZoneTexte 5">
            <a:extLst>
              <a:ext uri="{FF2B5EF4-FFF2-40B4-BE49-F238E27FC236}">
                <a16:creationId xmlns:a16="http://schemas.microsoft.com/office/drawing/2014/main" id="{32E3A68C-062B-8E8E-A122-B7CD4499ACCC}"/>
              </a:ext>
            </a:extLst>
          </p:cNvPr>
          <p:cNvSpPr txBox="1"/>
          <p:nvPr/>
        </p:nvSpPr>
        <p:spPr>
          <a:xfrm>
            <a:off x="5079693" y="168591"/>
            <a:ext cx="233465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Moteurs hydrauliques</a:t>
            </a:r>
          </a:p>
        </p:txBody>
      </p:sp>
      <p:sp>
        <p:nvSpPr>
          <p:cNvPr id="11" name="ZoneTexte 10">
            <a:extLst>
              <a:ext uri="{FF2B5EF4-FFF2-40B4-BE49-F238E27FC236}">
                <a16:creationId xmlns:a16="http://schemas.microsoft.com/office/drawing/2014/main" id="{97149093-58D7-45D6-0359-216D8EA52B69}"/>
              </a:ext>
            </a:extLst>
          </p:cNvPr>
          <p:cNvSpPr txBox="1"/>
          <p:nvPr/>
        </p:nvSpPr>
        <p:spPr>
          <a:xfrm>
            <a:off x="3041049" y="74304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Une adaptation </a:t>
            </a:r>
            <a:r>
              <a:rPr lang="fr-FR" dirty="0" smtClean="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directe: groupe </a:t>
            </a:r>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de transfert (PTU). </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918" y="1317493"/>
            <a:ext cx="8888065" cy="428684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626373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E7F158FA-0AEE-C6B9-23CF-3D8F95D7C765}"/>
              </a:ext>
            </a:extLst>
          </p:cNvPr>
          <p:cNvSpPr txBox="1"/>
          <p:nvPr/>
        </p:nvSpPr>
        <p:spPr>
          <a:xfrm>
            <a:off x="981419" y="1176252"/>
            <a:ext cx="972697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Avec une adaptation par train d’engrenages réducteur Exemple : plan horizontal réglable (P.H.R.) </a:t>
            </a:r>
          </a:p>
        </p:txBody>
      </p:sp>
      <p:sp>
        <p:nvSpPr>
          <p:cNvPr id="9" name="ZoneTexte 8">
            <a:extLst>
              <a:ext uri="{FF2B5EF4-FFF2-40B4-BE49-F238E27FC236}">
                <a16:creationId xmlns:a16="http://schemas.microsoft.com/office/drawing/2014/main" id="{0B7B79FE-D600-FED2-BFFA-2030F7F808E8}"/>
              </a:ext>
            </a:extLst>
          </p:cNvPr>
          <p:cNvSpPr txBox="1"/>
          <p:nvPr/>
        </p:nvSpPr>
        <p:spPr>
          <a:xfrm>
            <a:off x="509195" y="4763551"/>
            <a:ext cx="11475653"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Dans ce montage, plusieurs moteurs (fail-</a:t>
            </a:r>
            <a:r>
              <a:rPr lang="fr-FR" dirty="0" err="1"/>
              <a:t>safe</a:t>
            </a:r>
            <a:r>
              <a:rPr lang="fr-FR" dirty="0"/>
              <a:t> - 3 sur A300) sont accouplés en parallèle sur un train d’engrenages réducteur:</a:t>
            </a:r>
          </a:p>
          <a:p>
            <a:pPr marL="285750" indent="-285750" algn="just">
              <a:buFont typeface="Arial" panose="020B0604020202020204" pitchFamily="34" charset="0"/>
              <a:buChar char="•"/>
            </a:pPr>
            <a:r>
              <a:rPr lang="fr-FR" dirty="0"/>
              <a:t>Il réduit la vitesse de rotation des moteurs (meilleure précision) </a:t>
            </a:r>
          </a:p>
          <a:p>
            <a:pPr marL="285750" indent="-285750" algn="just">
              <a:buFont typeface="Arial" panose="020B0604020202020204" pitchFamily="34" charset="0"/>
              <a:buChar char="•"/>
            </a:pPr>
            <a:r>
              <a:rPr lang="fr-FR" dirty="0"/>
              <a:t>Il entraîne une vis sans fin / écrou, qui transforme le mouvement rotatif en linéaire ; </a:t>
            </a:r>
          </a:p>
          <a:p>
            <a:pPr marL="285750" indent="-285750" algn="just">
              <a:buFont typeface="Arial" panose="020B0604020202020204" pitchFamily="34" charset="0"/>
              <a:buChar char="•"/>
            </a:pPr>
            <a:r>
              <a:rPr lang="fr-FR" dirty="0"/>
              <a:t>ce vérin à vis est fixé sur le longeron avant du PHR</a:t>
            </a:r>
          </a:p>
        </p:txBody>
      </p:sp>
      <p:sp>
        <p:nvSpPr>
          <p:cNvPr id="6" name="ZoneTexte 5">
            <a:extLst>
              <a:ext uri="{FF2B5EF4-FFF2-40B4-BE49-F238E27FC236}">
                <a16:creationId xmlns:a16="http://schemas.microsoft.com/office/drawing/2014/main" id="{778745BE-1DF7-FC5A-55A5-54DFC7B212E3}"/>
              </a:ext>
            </a:extLst>
          </p:cNvPr>
          <p:cNvSpPr txBox="1"/>
          <p:nvPr/>
        </p:nvSpPr>
        <p:spPr>
          <a:xfrm>
            <a:off x="5079693" y="168591"/>
            <a:ext cx="233465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Moteurs hydrauliques</a:t>
            </a:r>
          </a:p>
        </p:txBody>
      </p:sp>
      <p:sp>
        <p:nvSpPr>
          <p:cNvPr id="8" name="ZoneTexte 7">
            <a:extLst>
              <a:ext uri="{FF2B5EF4-FFF2-40B4-BE49-F238E27FC236}">
                <a16:creationId xmlns:a16="http://schemas.microsoft.com/office/drawing/2014/main" id="{A7406F97-8EEB-75B1-986E-F9457CFCA972}"/>
              </a:ext>
            </a:extLst>
          </p:cNvPr>
          <p:cNvSpPr txBox="1"/>
          <p:nvPr/>
        </p:nvSpPr>
        <p:spPr>
          <a:xfrm>
            <a:off x="5515777" y="612759"/>
            <a:ext cx="14624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Applications</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297" y="1620420"/>
            <a:ext cx="5325218" cy="2991267"/>
          </a:xfrm>
          <a:prstGeom prst="rect">
            <a:avLst/>
          </a:prstGeom>
        </p:spPr>
      </p:pic>
    </p:spTree>
    <p:extLst>
      <p:ext uri="{BB962C8B-B14F-4D97-AF65-F5344CB8AC3E}">
        <p14:creationId xmlns:p14="http://schemas.microsoft.com/office/powerpoint/2010/main" val="14004209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1C9890A-2127-4293-9248-7F2D3CE20617}"/>
              </a:ext>
            </a:extLst>
          </p:cNvPr>
          <p:cNvSpPr txBox="1"/>
          <p:nvPr/>
        </p:nvSpPr>
        <p:spPr>
          <a:xfrm>
            <a:off x="981418" y="4935083"/>
            <a:ext cx="1056375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A l’intérieur du réducteur, tous les pignons sont solidaires (montage série). </a:t>
            </a:r>
          </a:p>
          <a:p>
            <a:pPr marL="285750" indent="-285750" algn="just">
              <a:buFont typeface="Arial" panose="020B0604020202020204" pitchFamily="34" charset="0"/>
              <a:buChar char="•"/>
            </a:pPr>
            <a:r>
              <a:rPr lang="fr-FR" dirty="0"/>
              <a:t>Si un des moteurs est en panne, il sera forcément entraîné par les autres (perte d’énergie) ou bloqué, ce qui pénaliserait l’ensemble ; </a:t>
            </a:r>
          </a:p>
          <a:p>
            <a:pPr marL="285750" indent="-285750" algn="just">
              <a:buFont typeface="Arial" panose="020B0604020202020204" pitchFamily="34" charset="0"/>
              <a:buChar char="•"/>
            </a:pPr>
            <a:r>
              <a:rPr lang="fr-FR" dirty="0"/>
              <a:t>sa mise hors circuit (moteur fou) est alors automatiquement effectuée par un dispositif de débrayage.</a:t>
            </a:r>
          </a:p>
        </p:txBody>
      </p:sp>
      <p:sp>
        <p:nvSpPr>
          <p:cNvPr id="6" name="ZoneTexte 5">
            <a:extLst>
              <a:ext uri="{FF2B5EF4-FFF2-40B4-BE49-F238E27FC236}">
                <a16:creationId xmlns:a16="http://schemas.microsoft.com/office/drawing/2014/main" id="{BED1F7C9-BE41-84FF-C5BA-8BE0C23D5181}"/>
              </a:ext>
            </a:extLst>
          </p:cNvPr>
          <p:cNvSpPr txBox="1"/>
          <p:nvPr/>
        </p:nvSpPr>
        <p:spPr>
          <a:xfrm>
            <a:off x="981419" y="1176252"/>
            <a:ext cx="9726975"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Avec une adaptation par train d’engrenages réducteur Exemple : plan horizontal réglable (P.H.R.) </a:t>
            </a:r>
          </a:p>
        </p:txBody>
      </p:sp>
      <p:sp>
        <p:nvSpPr>
          <p:cNvPr id="8" name="ZoneTexte 7">
            <a:extLst>
              <a:ext uri="{FF2B5EF4-FFF2-40B4-BE49-F238E27FC236}">
                <a16:creationId xmlns:a16="http://schemas.microsoft.com/office/drawing/2014/main" id="{084822C0-B6F9-E4B7-DE6A-4001607A86E3}"/>
              </a:ext>
            </a:extLst>
          </p:cNvPr>
          <p:cNvSpPr txBox="1"/>
          <p:nvPr/>
        </p:nvSpPr>
        <p:spPr>
          <a:xfrm>
            <a:off x="5079693" y="168591"/>
            <a:ext cx="233465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Moteurs hydrauliques</a:t>
            </a:r>
          </a:p>
        </p:txBody>
      </p:sp>
      <p:sp>
        <p:nvSpPr>
          <p:cNvPr id="9" name="ZoneTexte 8">
            <a:extLst>
              <a:ext uri="{FF2B5EF4-FFF2-40B4-BE49-F238E27FC236}">
                <a16:creationId xmlns:a16="http://schemas.microsoft.com/office/drawing/2014/main" id="{231449DF-2891-16FC-9D55-9D22CBD6524E}"/>
              </a:ext>
            </a:extLst>
          </p:cNvPr>
          <p:cNvSpPr txBox="1"/>
          <p:nvPr/>
        </p:nvSpPr>
        <p:spPr>
          <a:xfrm>
            <a:off x="5515777" y="612759"/>
            <a:ext cx="14624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Applications</a:t>
            </a: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983" y="1664331"/>
            <a:ext cx="5325218" cy="2991267"/>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3009" y="1664331"/>
            <a:ext cx="4582164" cy="3067478"/>
          </a:xfrm>
          <a:prstGeom prst="rect">
            <a:avLst/>
          </a:prstGeom>
        </p:spPr>
      </p:pic>
    </p:spTree>
    <p:extLst>
      <p:ext uri="{BB962C8B-B14F-4D97-AF65-F5344CB8AC3E}">
        <p14:creationId xmlns:p14="http://schemas.microsoft.com/office/powerpoint/2010/main" val="49142699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5D2AACC6-7A7B-10A9-5DA2-946709E1FA6B}"/>
              </a:ext>
            </a:extLst>
          </p:cNvPr>
          <p:cNvSpPr txBox="1"/>
          <p:nvPr/>
        </p:nvSpPr>
        <p:spPr>
          <a:xfrm>
            <a:off x="439295" y="4982471"/>
            <a:ext cx="11615453"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Exemple : becs et volets hypersustentateurs et P.H.R;</a:t>
            </a:r>
          </a:p>
          <a:p>
            <a:pPr marL="285750" indent="-285750" algn="just">
              <a:lnSpc>
                <a:spcPct val="150000"/>
              </a:lnSpc>
              <a:buFont typeface="Arial" panose="020B0604020202020204" pitchFamily="34" charset="0"/>
              <a:buChar char="•"/>
            </a:pPr>
            <a:r>
              <a:rPr lang="fr-FR" dirty="0"/>
              <a:t>C’est un montage avec deux moteurs (fail-</a:t>
            </a:r>
            <a:r>
              <a:rPr lang="fr-FR" dirty="0" err="1"/>
              <a:t>safe</a:t>
            </a:r>
            <a:r>
              <a:rPr lang="fr-FR" dirty="0"/>
              <a:t>);</a:t>
            </a:r>
          </a:p>
          <a:p>
            <a:pPr marL="285750" indent="-285750" algn="just">
              <a:lnSpc>
                <a:spcPct val="150000"/>
              </a:lnSpc>
              <a:buFont typeface="Arial" panose="020B0604020202020204" pitchFamily="34" charset="0"/>
              <a:buChar char="•"/>
            </a:pPr>
            <a:r>
              <a:rPr lang="fr-FR" dirty="0"/>
              <a:t>Accouplés en parallèle sur un différentiel (comparable à celui d’un véhicule automobile) </a:t>
            </a:r>
          </a:p>
          <a:p>
            <a:pPr marL="285750" indent="-285750" algn="just">
              <a:lnSpc>
                <a:spcPct val="150000"/>
              </a:lnSpc>
              <a:buFont typeface="Arial" panose="020B0604020202020204" pitchFamily="34" charset="0"/>
              <a:buChar char="•"/>
            </a:pPr>
            <a:r>
              <a:rPr lang="fr-FR" dirty="0"/>
              <a:t>Il autorise des vitesses de rotation moteur différentes et qui entraîne une vis sans fin ou un train d’engrenage réducteur</a:t>
            </a:r>
          </a:p>
        </p:txBody>
      </p:sp>
      <p:sp>
        <p:nvSpPr>
          <p:cNvPr id="6" name="ZoneTexte 5">
            <a:extLst>
              <a:ext uri="{FF2B5EF4-FFF2-40B4-BE49-F238E27FC236}">
                <a16:creationId xmlns:a16="http://schemas.microsoft.com/office/drawing/2014/main" id="{5BF88741-9F59-C2FD-2841-0AB7F4BF8FCE}"/>
              </a:ext>
            </a:extLst>
          </p:cNvPr>
          <p:cNvSpPr txBox="1"/>
          <p:nvPr/>
        </p:nvSpPr>
        <p:spPr>
          <a:xfrm>
            <a:off x="5079693" y="168591"/>
            <a:ext cx="233465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Moteurs hydrauliques</a:t>
            </a:r>
          </a:p>
        </p:txBody>
      </p:sp>
      <p:sp>
        <p:nvSpPr>
          <p:cNvPr id="8" name="ZoneTexte 7">
            <a:extLst>
              <a:ext uri="{FF2B5EF4-FFF2-40B4-BE49-F238E27FC236}">
                <a16:creationId xmlns:a16="http://schemas.microsoft.com/office/drawing/2014/main" id="{CD2F6FC2-05A6-B964-2E58-C4F61F131852}"/>
              </a:ext>
            </a:extLst>
          </p:cNvPr>
          <p:cNvSpPr txBox="1"/>
          <p:nvPr/>
        </p:nvSpPr>
        <p:spPr>
          <a:xfrm>
            <a:off x="4638390" y="575341"/>
            <a:ext cx="321726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Une adaptation par différentiel</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015" y="982091"/>
            <a:ext cx="7240010" cy="3962953"/>
          </a:xfrm>
          <a:prstGeom prst="rect">
            <a:avLst/>
          </a:prstGeom>
        </p:spPr>
      </p:pic>
    </p:spTree>
    <p:extLst>
      <p:ext uri="{BB962C8B-B14F-4D97-AF65-F5344CB8AC3E}">
        <p14:creationId xmlns:p14="http://schemas.microsoft.com/office/powerpoint/2010/main" val="52606649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472D6FA3-DC1F-00E2-895B-BAE03933E348}"/>
              </a:ext>
            </a:extLst>
          </p:cNvPr>
          <p:cNvPicPr>
            <a:picLocks noGrp="1" noChangeAspect="1"/>
          </p:cNvPicPr>
          <p:nvPr>
            <p:ph idx="1"/>
          </p:nvPr>
        </p:nvPicPr>
        <p:blipFill>
          <a:blip r:embed="rId2"/>
          <a:stretch>
            <a:fillRect/>
          </a:stretch>
        </p:blipFill>
        <p:spPr>
          <a:xfrm>
            <a:off x="7037923" y="1445821"/>
            <a:ext cx="4889672" cy="4612012"/>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D815DB06-E0A9-09C3-ECC2-7EE1D69B3B7A}"/>
              </a:ext>
            </a:extLst>
          </p:cNvPr>
          <p:cNvSpPr txBox="1"/>
          <p:nvPr/>
        </p:nvSpPr>
        <p:spPr>
          <a:xfrm>
            <a:off x="297698" y="2043667"/>
            <a:ext cx="6413653"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dirty="0"/>
              <a:t>Sur un tel montage, la particularité du différentiel veut que </a:t>
            </a:r>
            <a:endParaRPr lang="fr-FR" dirty="0" smtClean="0"/>
          </a:p>
          <a:p>
            <a:pPr marL="271463" lvl="1" indent="174625" algn="just">
              <a:lnSpc>
                <a:spcPct val="150000"/>
              </a:lnSpc>
              <a:buFont typeface="Arial" panose="020B0604020202020204" pitchFamily="34" charset="0"/>
              <a:buChar char="•"/>
            </a:pPr>
            <a:r>
              <a:rPr lang="fr-FR" dirty="0" smtClean="0"/>
              <a:t>si </a:t>
            </a:r>
            <a:r>
              <a:rPr lang="fr-FR" dirty="0"/>
              <a:t>l’un des moteurs est hors service </a:t>
            </a:r>
            <a:endParaRPr lang="fr-FR" dirty="0" smtClean="0"/>
          </a:p>
          <a:p>
            <a:pPr marL="271463" lvl="1" indent="174625" algn="just">
              <a:lnSpc>
                <a:spcPct val="150000"/>
              </a:lnSpc>
              <a:buFont typeface="Arial" panose="020B0604020202020204" pitchFamily="34" charset="0"/>
              <a:buChar char="•"/>
            </a:pPr>
            <a:r>
              <a:rPr lang="fr-FR" dirty="0" smtClean="0"/>
              <a:t>si </a:t>
            </a:r>
            <a:r>
              <a:rPr lang="fr-FR" dirty="0"/>
              <a:t>on désire que l’autre moteur (valide) continue à entraîner la vis sans fin (servitude</a:t>
            </a:r>
            <a:r>
              <a:rPr lang="fr-FR" dirty="0" smtClean="0"/>
              <a:t>)</a:t>
            </a:r>
          </a:p>
          <a:p>
            <a:pPr marL="285750" indent="-285750" algn="just">
              <a:lnSpc>
                <a:spcPct val="150000"/>
              </a:lnSpc>
              <a:buFont typeface="Wingdings" panose="05000000000000000000" pitchFamily="2" charset="2"/>
              <a:buChar char="q"/>
            </a:pPr>
            <a:r>
              <a:rPr lang="fr-FR" dirty="0" smtClean="0"/>
              <a:t> </a:t>
            </a:r>
            <a:r>
              <a:rPr lang="fr-FR" dirty="0"/>
              <a:t>il est impératif d’immobiliser le moteur en panne car il serait entraîné en sens inverse et fonctionnerait en pompe.</a:t>
            </a:r>
          </a:p>
          <a:p>
            <a:pPr marL="285750" indent="-285750" algn="just">
              <a:lnSpc>
                <a:spcPct val="150000"/>
              </a:lnSpc>
              <a:buFont typeface="Wingdings" panose="05000000000000000000" pitchFamily="2" charset="2"/>
              <a:buChar char="q"/>
            </a:pPr>
            <a:r>
              <a:rPr lang="fr-FR" dirty="0"/>
              <a:t>Un dispositif de freinage automatique monté sur l’arbre entre le moteur et le différentiel assure le </a:t>
            </a:r>
            <a:r>
              <a:rPr lang="fr-FR" dirty="0" smtClean="0"/>
              <a:t>blocage</a:t>
            </a:r>
            <a:endParaRPr lang="fr-FR" dirty="0"/>
          </a:p>
        </p:txBody>
      </p:sp>
      <p:sp>
        <p:nvSpPr>
          <p:cNvPr id="5" name="ZoneTexte 4">
            <a:extLst>
              <a:ext uri="{FF2B5EF4-FFF2-40B4-BE49-F238E27FC236}">
                <a16:creationId xmlns:a16="http://schemas.microsoft.com/office/drawing/2014/main" id="{17D2B0BE-0486-1DF7-F1EB-59F8FBA1A8A2}"/>
              </a:ext>
            </a:extLst>
          </p:cNvPr>
          <p:cNvSpPr txBox="1"/>
          <p:nvPr/>
        </p:nvSpPr>
        <p:spPr>
          <a:xfrm>
            <a:off x="4262150" y="164368"/>
            <a:ext cx="36677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Moteurs hydrauliques: Application</a:t>
            </a:r>
          </a:p>
        </p:txBody>
      </p:sp>
      <p:sp>
        <p:nvSpPr>
          <p:cNvPr id="8" name="ZoneTexte 7">
            <a:extLst>
              <a:ext uri="{FF2B5EF4-FFF2-40B4-BE49-F238E27FC236}">
                <a16:creationId xmlns:a16="http://schemas.microsoft.com/office/drawing/2014/main" id="{C7F1840C-A583-06C0-72B1-EE8E7E767CF9}"/>
              </a:ext>
            </a:extLst>
          </p:cNvPr>
          <p:cNvSpPr txBox="1"/>
          <p:nvPr/>
        </p:nvSpPr>
        <p:spPr>
          <a:xfrm>
            <a:off x="4487369" y="565093"/>
            <a:ext cx="321726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Une adaptation par différentiel</a:t>
            </a:r>
          </a:p>
        </p:txBody>
      </p:sp>
    </p:spTree>
    <p:extLst>
      <p:ext uri="{BB962C8B-B14F-4D97-AF65-F5344CB8AC3E}">
        <p14:creationId xmlns:p14="http://schemas.microsoft.com/office/powerpoint/2010/main" val="1099428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389011C-2D30-FA20-C423-CA0C8F6B6F72}"/>
                  </a:ext>
                </a:extLst>
              </p:cNvPr>
              <p:cNvSpPr txBox="1"/>
              <p:nvPr/>
            </p:nvSpPr>
            <p:spPr>
              <a:xfrm>
                <a:off x="801475" y="4253382"/>
                <a:ext cx="10843354" cy="169944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lnSpc>
                    <a:spcPct val="150000"/>
                  </a:lnSpc>
                  <a:spcBef>
                    <a:spcPts val="300"/>
                  </a:spcBef>
                  <a:spcAft>
                    <a:spcPts val="1250"/>
                  </a:spcAft>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 plus, les « pertes de charge » augmentant avec le débit </a:t>
                </a:r>
                <a14:m>
                  <m:oMath xmlns:m="http://schemas.openxmlformats.org/officeDocument/2006/math">
                    <m:r>
                      <a:rPr lang="fr-FR" b="1" i="1" smtClean="0">
                        <a:latin typeface="Cambria Math" panose="02040503050406030204" pitchFamily="18" charset="0"/>
                      </a:rPr>
                      <m:t>𝑸</m:t>
                    </m:r>
                  </m:oMath>
                </a14:m>
                <a:endPar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a:p>
                <a:pPr indent="-838200" algn="just">
                  <a:lnSpc>
                    <a:spcPct val="150000"/>
                  </a:lnSpc>
                  <a:spcBef>
                    <a:spcPts val="300"/>
                  </a:spcBef>
                  <a:spcAft>
                    <a:spcPts val="1250"/>
                  </a:spcAft>
                </a:pPr>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Et 		</a:t>
                </a:r>
                <a14:m>
                  <m:oMath xmlns:m="http://schemas.openxmlformats.org/officeDocument/2006/math">
                    <m:r>
                      <a:rPr lang="fr-FR" b="1" i="1" smtClean="0">
                        <a:latin typeface="Cambria Math" panose="02040503050406030204" pitchFamily="18" charset="0"/>
                      </a:rPr>
                      <m:t>Ƥ</m:t>
                    </m:r>
                    <m:r>
                      <a:rPr lang="fr-FR" b="1" i="1">
                        <a:latin typeface="Cambria Math" panose="02040503050406030204" pitchFamily="18" charset="0"/>
                      </a:rPr>
                      <m:t>=</m:t>
                    </m:r>
                    <m:r>
                      <a:rPr lang="fr-FR" b="1" i="1">
                        <a:latin typeface="Cambria Math" panose="02040503050406030204" pitchFamily="18" charset="0"/>
                      </a:rPr>
                      <m:t>𝑷</m:t>
                    </m:r>
                    <m:r>
                      <a:rPr lang="fr-FR" b="1" i="1">
                        <a:latin typeface="Cambria Math" panose="02040503050406030204" pitchFamily="18" charset="0"/>
                      </a:rPr>
                      <m:t>×</m:t>
                    </m:r>
                    <m:r>
                      <a:rPr lang="fr-FR" b="1" i="1">
                        <a:latin typeface="Cambria Math" panose="02040503050406030204" pitchFamily="18" charset="0"/>
                      </a:rPr>
                      <m:t>𝑸</m:t>
                    </m:r>
                    <m:r>
                      <a:rPr lang="fr-FR" i="1">
                        <a:latin typeface="Cambria Math" panose="02040503050406030204" pitchFamily="18" charset="0"/>
                      </a:rPr>
                      <m:t> </m:t>
                    </m:r>
                  </m:oMath>
                </a14:m>
                <a:endPar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a:p>
                <a:pPr indent="-838200" algn="just">
                  <a:lnSpc>
                    <a:spcPct val="150000"/>
                  </a:lnSpc>
                  <a:spcBef>
                    <a:spcPts val="300"/>
                  </a:spcBef>
                  <a:spcAft>
                    <a:spcPts val="1250"/>
                  </a:spcAft>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faudra donc obtenir un compromis d’augmentation simultanée de débit et de pression =&gt; pompes autorégulatrices.</a:t>
                </a:r>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5" name="ZoneTexte 4">
                <a:extLst>
                  <a:ext uri="{FF2B5EF4-FFF2-40B4-BE49-F238E27FC236}">
                    <a16:creationId xmlns:a16="http://schemas.microsoft.com/office/drawing/2014/main" id="{E389011C-2D30-FA20-C423-CA0C8F6B6F72}"/>
                  </a:ext>
                </a:extLst>
              </p:cNvPr>
              <p:cNvSpPr txBox="1">
                <a:spLocks noRot="1" noChangeAspect="1" noMove="1" noResize="1" noEditPoints="1" noAdjustHandles="1" noChangeArrowheads="1" noChangeShapeType="1" noTextEdit="1"/>
              </p:cNvSpPr>
              <p:nvPr/>
            </p:nvSpPr>
            <p:spPr>
              <a:xfrm>
                <a:off x="801475" y="4253382"/>
                <a:ext cx="10843354" cy="1699440"/>
              </a:xfrm>
              <a:prstGeom prst="rect">
                <a:avLst/>
              </a:prstGeom>
              <a:blipFill>
                <a:blip r:embed="rId2"/>
                <a:stretch>
                  <a:fillRect l="-393" r="-449" b="-427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08884754-E9E3-C510-713C-CAFDB91A47B1}"/>
                  </a:ext>
                </a:extLst>
              </p:cNvPr>
              <p:cNvSpPr txBox="1"/>
              <p:nvPr/>
            </p:nvSpPr>
            <p:spPr>
              <a:xfrm>
                <a:off x="801476" y="1351176"/>
                <a:ext cx="10843353" cy="198669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lnSpc>
                    <a:spcPct val="150000"/>
                  </a:lnSpc>
                  <a:spcBef>
                    <a:spcPts val="300"/>
                  </a:spcBef>
                </a:pPr>
                <a:r>
                  <a:rPr lang="fr-FR" dirty="0">
                    <a:latin typeface="Times New Roman" panose="02020603050405020304" pitchFamily="18" charset="0"/>
                    <a:ea typeface="Times New Roman" panose="02020603050405020304" pitchFamily="18" charset="0"/>
                  </a:rPr>
                  <a:t>U</a:t>
                </a:r>
                <a:r>
                  <a:rPr lang="fr-FR" sz="1800" dirty="0">
                    <a:effectLst/>
                    <a:latin typeface="Times New Roman" panose="02020603050405020304" pitchFamily="18" charset="0"/>
                    <a:ea typeface="Times New Roman" panose="02020603050405020304" pitchFamily="18" charset="0"/>
                  </a:rPr>
                  <a:t>ne pompe est limitée dans sa puissance.</a:t>
                </a:r>
              </a:p>
              <a:p>
                <a:pPr indent="-838200" algn="ctr">
                  <a:lnSpc>
                    <a:spcPct val="150000"/>
                  </a:lnSpc>
                  <a:spcBef>
                    <a:spcPts val="300"/>
                  </a:spcBef>
                </a:pPr>
                <a14:m>
                  <m:oMath xmlns:m="http://schemas.openxmlformats.org/officeDocument/2006/math">
                    <m:r>
                      <a:rPr lang="fr-FR" b="1" i="1" smtClean="0">
                        <a:latin typeface="Cambria Math" panose="02040503050406030204" pitchFamily="18" charset="0"/>
                      </a:rPr>
                      <m:t>Ƥ</m:t>
                    </m:r>
                    <m:r>
                      <a:rPr lang="de-DE" b="1" i="1" smtClean="0">
                        <a:latin typeface="Cambria Math" panose="02040503050406030204" pitchFamily="18" charset="0"/>
                      </a:rPr>
                      <m:t>(</m:t>
                    </m:r>
                    <m:r>
                      <a:rPr lang="de-DE" b="1" i="1" smtClean="0">
                        <a:latin typeface="Cambria Math" panose="02040503050406030204" pitchFamily="18" charset="0"/>
                      </a:rPr>
                      <m:t>𝒎𝒂𝒙</m:t>
                    </m:r>
                    <m:r>
                      <a:rPr lang="de-DE" b="1" i="1" smtClean="0">
                        <a:latin typeface="Cambria Math" panose="02040503050406030204" pitchFamily="18" charset="0"/>
                      </a:rPr>
                      <m:t>)=</m:t>
                    </m:r>
                    <m:r>
                      <a:rPr lang="fr-FR" b="1" i="1">
                        <a:latin typeface="Cambria Math" panose="02040503050406030204" pitchFamily="18" charset="0"/>
                      </a:rPr>
                      <m:t>𝑭</m:t>
                    </m:r>
                    <m:r>
                      <a:rPr lang="fr-FR" b="1" i="1">
                        <a:latin typeface="Cambria Math" panose="02040503050406030204" pitchFamily="18" charset="0"/>
                      </a:rPr>
                      <m:t>×</m:t>
                    </m:r>
                    <m:r>
                      <a:rPr lang="fr-FR" b="1" i="1">
                        <a:latin typeface="Cambria Math" panose="02040503050406030204" pitchFamily="18" charset="0"/>
                      </a:rPr>
                      <m:t>𝒗</m:t>
                    </m:r>
                    <m:r>
                      <a:rPr lang="fr-FR" b="1" i="1">
                        <a:latin typeface="Cambria Math" panose="02040503050406030204" pitchFamily="18" charset="0"/>
                      </a:rPr>
                      <m:t>=(</m:t>
                    </m:r>
                    <m:r>
                      <a:rPr lang="de-DE" b="1" i="1" smtClean="0">
                        <a:latin typeface="Cambria Math" panose="02040503050406030204" pitchFamily="18" charset="0"/>
                      </a:rPr>
                      <m:t>𝑷</m:t>
                    </m:r>
                    <m:r>
                      <a:rPr lang="fr-FR" b="1" i="1">
                        <a:latin typeface="Cambria Math" panose="02040503050406030204" pitchFamily="18" charset="0"/>
                      </a:rPr>
                      <m:t>×</m:t>
                    </m:r>
                    <m:r>
                      <a:rPr lang="de-DE" b="1" i="1" smtClean="0">
                        <a:latin typeface="Cambria Math" panose="02040503050406030204" pitchFamily="18" charset="0"/>
                      </a:rPr>
                      <m:t>𝑺</m:t>
                    </m:r>
                    <m:r>
                      <a:rPr lang="de-DE" b="1" i="1" smtClean="0">
                        <a:latin typeface="Cambria Math" panose="02040503050406030204" pitchFamily="18" charset="0"/>
                      </a:rPr>
                      <m:t>)×</m:t>
                    </m:r>
                    <m:r>
                      <a:rPr lang="fr-FR" b="1" i="1" smtClean="0">
                        <a:latin typeface="Cambria Math" panose="02040503050406030204" pitchFamily="18" charset="0"/>
                      </a:rPr>
                      <m:t>𝒗</m:t>
                    </m:r>
                  </m:oMath>
                </a14:m>
                <a:r>
                  <a:rPr lang="fr-FR" b="1" dirty="0"/>
                  <a:t> </a:t>
                </a:r>
              </a:p>
              <a:p>
                <a:pPr indent="-838200" algn="just">
                  <a:lnSpc>
                    <a:spcPct val="150000"/>
                  </a:lnSpc>
                  <a:spcBef>
                    <a:spcPts val="300"/>
                  </a:spcBef>
                  <a:spcAft>
                    <a:spcPts val="1250"/>
                  </a:spcAft>
                </a:pPr>
                <a:r>
                  <a:rPr lang="fr-FR" sz="1800" dirty="0">
                    <a:effectLst/>
                    <a:latin typeface="Times New Roman" panose="02020603050405020304" pitchFamily="18" charset="0"/>
                    <a:ea typeface="Times New Roman" panose="02020603050405020304" pitchFamily="18" charset="0"/>
                  </a:rPr>
                  <a:t>si </a:t>
                </a:r>
              </a:p>
              <a:p>
                <a:pPr indent="-838200" algn="ctr">
                  <a:lnSpc>
                    <a:spcPct val="150000"/>
                  </a:lnSpc>
                  <a:spcBef>
                    <a:spcPts val="300"/>
                  </a:spcBef>
                  <a:spcAft>
                    <a:spcPts val="1250"/>
                  </a:spcAft>
                </a:pPr>
                <a14:m>
                  <m:oMath xmlns:m="http://schemas.openxmlformats.org/officeDocument/2006/math">
                    <m:r>
                      <a:rPr lang="fr-FR" sz="1800" b="1" i="1" dirty="0" smtClean="0">
                        <a:effectLst/>
                        <a:latin typeface="Cambria Math" panose="02040503050406030204" pitchFamily="18" charset="0"/>
                        <a:ea typeface="Times New Roman" panose="02020603050405020304" pitchFamily="18" charset="0"/>
                      </a:rPr>
                      <m:t>𝑺</m:t>
                    </m:r>
                    <m:r>
                      <a:rPr lang="fr-FR" sz="1800" b="1" i="1" dirty="0" smtClean="0">
                        <a:effectLst/>
                        <a:latin typeface="Cambria Math" panose="02040503050406030204" pitchFamily="18" charset="0"/>
                        <a:ea typeface="Cambria Math" panose="02040503050406030204" pitchFamily="18" charset="0"/>
                      </a:rPr>
                      <m:t>↑</m:t>
                    </m:r>
                  </m:oMath>
                </a14:m>
                <a:r>
                  <a:rPr lang="fr-FR" sz="1800" b="1" dirty="0">
                    <a:effectLst/>
                    <a:latin typeface="Times New Roman" panose="02020603050405020304" pitchFamily="18" charset="0"/>
                    <a:ea typeface="Times New Roman" panose="02020603050405020304" pitchFamily="18" charset="0"/>
                  </a:rPr>
                  <a:t> la vitesse de déplacement du vérin </a:t>
                </a:r>
                <a14:m>
                  <m:oMath xmlns:m="http://schemas.openxmlformats.org/officeDocument/2006/math">
                    <m:r>
                      <a:rPr lang="fr-FR" sz="1800" b="1" i="1" dirty="0" smtClean="0">
                        <a:effectLst/>
                        <a:latin typeface="Cambria Math" panose="02040503050406030204" pitchFamily="18" charset="0"/>
                        <a:ea typeface="Times New Roman" panose="02020603050405020304" pitchFamily="18" charset="0"/>
                      </a:rPr>
                      <m:t>𝒗</m:t>
                    </m:r>
                    <m:r>
                      <a:rPr lang="fr-FR" sz="1800" b="1" i="1" dirty="0" smtClean="0">
                        <a:effectLst/>
                        <a:latin typeface="Cambria Math" panose="02040503050406030204" pitchFamily="18" charset="0"/>
                        <a:ea typeface="Cambria Math" panose="02040503050406030204" pitchFamily="18" charset="0"/>
                      </a:rPr>
                      <m:t>↓</m:t>
                    </m:r>
                  </m:oMath>
                </a14:m>
                <a:r>
                  <a:rPr lang="fr-FR" sz="1800" b="1" dirty="0">
                    <a:effectLst/>
                    <a:latin typeface="Times New Roman" panose="02020603050405020304" pitchFamily="18" charset="0"/>
                    <a:ea typeface="Times New Roman" panose="02020603050405020304" pitchFamily="18" charset="0"/>
                  </a:rPr>
                  <a:t> (puisque la pression P est constante).</a:t>
                </a:r>
              </a:p>
            </p:txBody>
          </p:sp>
        </mc:Choice>
        <mc:Fallback xmlns="">
          <p:sp>
            <p:nvSpPr>
              <p:cNvPr id="6" name="ZoneTexte 5">
                <a:extLst>
                  <a:ext uri="{FF2B5EF4-FFF2-40B4-BE49-F238E27FC236}">
                    <a16:creationId xmlns:a16="http://schemas.microsoft.com/office/drawing/2014/main" id="{08884754-E9E3-C510-713C-CAFDB91A47B1}"/>
                  </a:ext>
                </a:extLst>
              </p:cNvPr>
              <p:cNvSpPr txBox="1">
                <a:spLocks noRot="1" noChangeAspect="1" noMove="1" noResize="1" noEditPoints="1" noAdjustHandles="1" noChangeArrowheads="1" noChangeShapeType="1" noTextEdit="1"/>
              </p:cNvSpPr>
              <p:nvPr/>
            </p:nvSpPr>
            <p:spPr>
              <a:xfrm>
                <a:off x="801476" y="1351176"/>
                <a:ext cx="10843353" cy="1986698"/>
              </a:xfrm>
              <a:prstGeom prst="rect">
                <a:avLst/>
              </a:prstGeom>
              <a:blipFill>
                <a:blip r:embed="rId3"/>
                <a:stretch>
                  <a:fillRect l="-393" b="-3659"/>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7" name="ZoneTexte 6">
            <a:extLst>
              <a:ext uri="{FF2B5EF4-FFF2-40B4-BE49-F238E27FC236}">
                <a16:creationId xmlns:a16="http://schemas.microsoft.com/office/drawing/2014/main" id="{B48D1D71-23F4-CAAA-76BF-C291C3055B23}"/>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Tree>
    <p:extLst>
      <p:ext uri="{BB962C8B-B14F-4D97-AF65-F5344CB8AC3E}">
        <p14:creationId xmlns:p14="http://schemas.microsoft.com/office/powerpoint/2010/main" val="1585208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3258884-4C42-93D2-82EE-EDC66419B94D}"/>
              </a:ext>
            </a:extLst>
          </p:cNvPr>
          <p:cNvSpPr txBox="1"/>
          <p:nvPr/>
        </p:nvSpPr>
        <p:spPr>
          <a:xfrm>
            <a:off x="207746" y="2315790"/>
            <a:ext cx="6458639" cy="25423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Les variateurs hydrauliques permettent, à partir d’un mouvement d’entrée à vitesse variable d’obtenir un mouvement de sortie à vitesse constante. </a:t>
            </a:r>
          </a:p>
          <a:p>
            <a:pPr algn="just">
              <a:lnSpc>
                <a:spcPct val="150000"/>
              </a:lnSpc>
            </a:pPr>
            <a:r>
              <a:rPr lang="fr-FR" dirty="0"/>
              <a:t>Ce cas se présente dans la commande des alternateurs d’avions qui doivent avoir une vitesse de rotation constante (CSD) mais sont entraînés par les GTR à des vitesses variables</a:t>
            </a:r>
            <a:r>
              <a:rPr lang="fr-FR" dirty="0" smtClean="0"/>
              <a:t>.</a:t>
            </a:r>
            <a:endParaRPr lang="fr-FR" dirty="0"/>
          </a:p>
        </p:txBody>
      </p:sp>
      <p:sp>
        <p:nvSpPr>
          <p:cNvPr id="6" name="ZoneTexte 5">
            <a:extLst>
              <a:ext uri="{FF2B5EF4-FFF2-40B4-BE49-F238E27FC236}">
                <a16:creationId xmlns:a16="http://schemas.microsoft.com/office/drawing/2014/main" id="{9163BDC0-128E-2160-7DE6-EA222470E572}"/>
              </a:ext>
            </a:extLst>
          </p:cNvPr>
          <p:cNvSpPr txBox="1"/>
          <p:nvPr/>
        </p:nvSpPr>
        <p:spPr>
          <a:xfrm>
            <a:off x="3148070" y="67815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Une adaptation par variateur hydraulique </a:t>
            </a:r>
            <a:r>
              <a:rPr lang="fr-FR" dirty="0" smtClean="0"/>
              <a:t>(CSD</a:t>
            </a:r>
            <a:r>
              <a:rPr lang="fr-FR" dirty="0"/>
              <a:t>)</a:t>
            </a:r>
          </a:p>
        </p:txBody>
      </p:sp>
      <p:sp>
        <p:nvSpPr>
          <p:cNvPr id="8" name="ZoneTexte 7">
            <a:extLst>
              <a:ext uri="{FF2B5EF4-FFF2-40B4-BE49-F238E27FC236}">
                <a16:creationId xmlns:a16="http://schemas.microsoft.com/office/drawing/2014/main" id="{CE06715B-FFAD-51EC-1A99-2C6DCA5DE2F0}"/>
              </a:ext>
            </a:extLst>
          </p:cNvPr>
          <p:cNvSpPr txBox="1"/>
          <p:nvPr/>
        </p:nvSpPr>
        <p:spPr>
          <a:xfrm>
            <a:off x="4262150" y="164368"/>
            <a:ext cx="36677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Moteurs hydrauliques: Application</a:t>
            </a:r>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0624" y="1785790"/>
            <a:ext cx="5201376" cy="3734321"/>
          </a:xfrm>
          <a:prstGeom prst="rect">
            <a:avLst/>
          </a:prstGeom>
        </p:spPr>
      </p:pic>
    </p:spTree>
    <p:extLst>
      <p:ext uri="{BB962C8B-B14F-4D97-AF65-F5344CB8AC3E}">
        <p14:creationId xmlns:p14="http://schemas.microsoft.com/office/powerpoint/2010/main" val="130472711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3258884-4C42-93D2-82EE-EDC66419B94D}"/>
              </a:ext>
            </a:extLst>
          </p:cNvPr>
          <p:cNvSpPr txBox="1"/>
          <p:nvPr/>
        </p:nvSpPr>
        <p:spPr>
          <a:xfrm>
            <a:off x="305718" y="1542904"/>
            <a:ext cx="6458639"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Les </a:t>
            </a:r>
            <a:r>
              <a:rPr lang="fr-FR" dirty="0"/>
              <a:t>éléments constitutifs d’un variateur hydraulique sont essentiellement :</a:t>
            </a:r>
          </a:p>
          <a:p>
            <a:pPr marL="285750" indent="-285750" algn="just">
              <a:buFont typeface="Wingdings" panose="05000000000000000000" pitchFamily="2" charset="2"/>
              <a:buChar char="§"/>
            </a:pPr>
            <a:r>
              <a:rPr lang="fr-FR" dirty="0"/>
              <a:t>une pompe à capacité variable (ou autorégulatrice) entraînée par le GTR ;</a:t>
            </a:r>
          </a:p>
          <a:p>
            <a:pPr marL="285750" indent="-285750" algn="just">
              <a:buFont typeface="Wingdings" panose="05000000000000000000" pitchFamily="2" charset="2"/>
              <a:buChar char="§"/>
            </a:pPr>
            <a:r>
              <a:rPr lang="fr-FR" dirty="0"/>
              <a:t>un moteur hydraulique (à capacité constante) qui tourne à vitesse constante car il reçoit un débit constant fourni par la </a:t>
            </a:r>
            <a:r>
              <a:rPr lang="fr-FR" dirty="0" smtClean="0"/>
              <a:t>pompe</a:t>
            </a:r>
            <a:endParaRPr lang="fr-FR" dirty="0"/>
          </a:p>
        </p:txBody>
      </p:sp>
      <p:sp>
        <p:nvSpPr>
          <p:cNvPr id="6" name="ZoneTexte 5">
            <a:extLst>
              <a:ext uri="{FF2B5EF4-FFF2-40B4-BE49-F238E27FC236}">
                <a16:creationId xmlns:a16="http://schemas.microsoft.com/office/drawing/2014/main" id="{9163BDC0-128E-2160-7DE6-EA222470E572}"/>
              </a:ext>
            </a:extLst>
          </p:cNvPr>
          <p:cNvSpPr txBox="1"/>
          <p:nvPr/>
        </p:nvSpPr>
        <p:spPr>
          <a:xfrm>
            <a:off x="3148070" y="67815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Une adaptation par variateur hydraulique </a:t>
            </a:r>
            <a:r>
              <a:rPr lang="fr-FR" dirty="0" smtClean="0"/>
              <a:t>(CSD)</a:t>
            </a:r>
            <a:endParaRPr lang="fr-FR" dirty="0"/>
          </a:p>
        </p:txBody>
      </p:sp>
      <p:sp>
        <p:nvSpPr>
          <p:cNvPr id="8" name="ZoneTexte 7">
            <a:extLst>
              <a:ext uri="{FF2B5EF4-FFF2-40B4-BE49-F238E27FC236}">
                <a16:creationId xmlns:a16="http://schemas.microsoft.com/office/drawing/2014/main" id="{CE06715B-FFAD-51EC-1A99-2C6DCA5DE2F0}"/>
              </a:ext>
            </a:extLst>
          </p:cNvPr>
          <p:cNvSpPr txBox="1"/>
          <p:nvPr/>
        </p:nvSpPr>
        <p:spPr>
          <a:xfrm>
            <a:off x="4262150" y="164368"/>
            <a:ext cx="36677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Moteurs hydrauliques: Application</a:t>
            </a:r>
          </a:p>
        </p:txBody>
      </p:sp>
      <p:pic>
        <p:nvPicPr>
          <p:cNvPr id="9" name="Espace réservé du contenu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90624" y="1785790"/>
            <a:ext cx="5201376" cy="3734321"/>
          </a:xfrm>
          <a:prstGeom prst="rect">
            <a:avLst/>
          </a:prstGeom>
        </p:spPr>
      </p:pic>
      <p:sp>
        <p:nvSpPr>
          <p:cNvPr id="2" name="Rectangle 1"/>
          <p:cNvSpPr/>
          <p:nvPr/>
        </p:nvSpPr>
        <p:spPr>
          <a:xfrm>
            <a:off x="305718" y="4069651"/>
            <a:ext cx="6096000" cy="1754326"/>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lnSpc>
                <a:spcPct val="150000"/>
              </a:lnSpc>
            </a:pPr>
            <a:r>
              <a:rPr lang="fr-FR" b="1" dirty="0">
                <a:solidFill>
                  <a:srgbClr val="000000"/>
                </a:solidFill>
                <a:ea typeface="Times New Roman" panose="02020603050405020304" pitchFamily="18" charset="0"/>
                <a:cs typeface="Times New Roman" panose="02020603050405020304" pitchFamily="18" charset="0"/>
              </a:rPr>
              <a:t>Le CSD (Constant Speed Drive) </a:t>
            </a:r>
            <a:r>
              <a:rPr lang="fr-FR" dirty="0">
                <a:ea typeface="Times New Roman" panose="02020603050405020304" pitchFamily="18" charset="0"/>
              </a:rPr>
              <a:t>est un dispositif équipant les générations électriques primaires à fréquence constante, qui reprend les principes de base du variateur hydraulique ; </a:t>
            </a:r>
          </a:p>
          <a:p>
            <a:pPr algn="just">
              <a:lnSpc>
                <a:spcPct val="150000"/>
              </a:lnSpc>
            </a:pPr>
            <a:r>
              <a:rPr lang="fr-FR" dirty="0">
                <a:ea typeface="Times New Roman" panose="02020603050405020304" pitchFamily="18" charset="0"/>
              </a:rPr>
              <a:t>il est situé sur le boîtier d’accessoires.</a:t>
            </a:r>
            <a:endParaRPr lang="fr-FR" dirty="0"/>
          </a:p>
        </p:txBody>
      </p:sp>
    </p:spTree>
    <p:extLst>
      <p:ext uri="{BB962C8B-B14F-4D97-AF65-F5344CB8AC3E}">
        <p14:creationId xmlns:p14="http://schemas.microsoft.com/office/powerpoint/2010/main" val="385161703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C6C869-B338-AF5B-732E-3D68C9ABB929}"/>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CB064537-DFD8-BDCC-5571-D66D9DA4EEA3}"/>
              </a:ext>
            </a:extLst>
          </p:cNvPr>
          <p:cNvPicPr>
            <a:picLocks noGrp="1" noChangeAspect="1"/>
          </p:cNvPicPr>
          <p:nvPr>
            <p:ph idx="1"/>
          </p:nvPr>
        </p:nvPicPr>
        <p:blipFill>
          <a:blip r:embed="rId2"/>
          <a:stretch>
            <a:fillRect/>
          </a:stretch>
        </p:blipFill>
        <p:spPr>
          <a:xfrm rot="5400000">
            <a:off x="2997828" y="-1794505"/>
            <a:ext cx="6322116" cy="10641377"/>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7266672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D74BD08D-2908-954F-6305-68E585061EAC}"/>
              </a:ext>
            </a:extLst>
          </p:cNvPr>
          <p:cNvSpPr txBox="1"/>
          <p:nvPr/>
        </p:nvSpPr>
        <p:spPr>
          <a:xfrm>
            <a:off x="587566" y="1163299"/>
            <a:ext cx="11016868" cy="36933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Ce dispositif entièrement </a:t>
            </a:r>
            <a:r>
              <a:rPr lang="fr-FR" dirty="0" smtClean="0"/>
              <a:t>autonome et fait </a:t>
            </a:r>
            <a:r>
              <a:rPr lang="fr-FR" dirty="0"/>
              <a:t>l’objet d’une conversion interne mécanique/hydraulique, </a:t>
            </a:r>
            <a:endParaRPr lang="fr-FR" dirty="0" smtClean="0"/>
          </a:p>
          <a:p>
            <a:pPr algn="just"/>
            <a:r>
              <a:rPr lang="fr-FR" dirty="0" smtClean="0"/>
              <a:t>Il est </a:t>
            </a:r>
            <a:r>
              <a:rPr lang="fr-FR" dirty="0"/>
              <a:t>constitué : </a:t>
            </a:r>
            <a:endParaRPr lang="fr-FR" dirty="0" smtClean="0"/>
          </a:p>
          <a:p>
            <a:pPr algn="just"/>
            <a:r>
              <a:rPr lang="fr-FR" dirty="0" smtClean="0"/>
              <a:t>d’une </a:t>
            </a:r>
            <a:r>
              <a:rPr lang="fr-FR" dirty="0"/>
              <a:t>bâche hydraulique ; </a:t>
            </a:r>
          </a:p>
          <a:p>
            <a:pPr algn="just"/>
            <a:r>
              <a:rPr lang="fr-FR" dirty="0"/>
              <a:t>d’un radiateur de refroidissement ; </a:t>
            </a:r>
          </a:p>
          <a:p>
            <a:pPr algn="just"/>
            <a:r>
              <a:rPr lang="fr-FR" dirty="0"/>
              <a:t>d’un circuit de mise en pression et de récupération ; </a:t>
            </a:r>
          </a:p>
          <a:p>
            <a:pPr algn="just"/>
            <a:r>
              <a:rPr lang="fr-FR" dirty="0"/>
              <a:t>d’un régulateur à </a:t>
            </a:r>
            <a:r>
              <a:rPr lang="fr-FR" dirty="0" smtClean="0"/>
              <a:t>masselottes; </a:t>
            </a:r>
            <a:endParaRPr lang="fr-FR" dirty="0"/>
          </a:p>
          <a:p>
            <a:pPr algn="just"/>
            <a:r>
              <a:rPr lang="fr-FR" dirty="0"/>
              <a:t>d’un bloc cylindre comprenant :</a:t>
            </a:r>
          </a:p>
          <a:p>
            <a:pPr marL="285750" indent="-285750" algn="just">
              <a:buFont typeface="Arial" panose="020B0604020202020204" pitchFamily="34" charset="0"/>
              <a:buChar char="•"/>
            </a:pPr>
            <a:r>
              <a:rPr lang="fr-FR" dirty="0"/>
              <a:t>un moteur à barillet ;</a:t>
            </a:r>
          </a:p>
          <a:p>
            <a:pPr marL="285750" indent="-285750" algn="just">
              <a:buFont typeface="Arial" panose="020B0604020202020204" pitchFamily="34" charset="0"/>
              <a:buChar char="•"/>
            </a:pPr>
            <a:r>
              <a:rPr lang="fr-FR" dirty="0"/>
              <a:t>une pompe à barillet autorégulatrice ;</a:t>
            </a:r>
          </a:p>
          <a:p>
            <a:pPr marL="285750" indent="-285750" algn="just">
              <a:buFont typeface="Arial" panose="020B0604020202020204" pitchFamily="34" charset="0"/>
              <a:buChar char="•"/>
            </a:pPr>
            <a:r>
              <a:rPr lang="fr-FR" dirty="0"/>
              <a:t>un piston d’asservissement qui commande l’inclinaison du plateau de la pompe ; d’un système de décrabotage ;</a:t>
            </a:r>
          </a:p>
          <a:p>
            <a:pPr algn="just"/>
            <a:r>
              <a:rPr lang="fr-FR" dirty="0"/>
              <a:t>d’un ensemble de surveillance en cas de mauvais fonctionnement, comprenant :</a:t>
            </a:r>
          </a:p>
          <a:p>
            <a:pPr marL="285750" indent="-285750" algn="just">
              <a:buFont typeface="Arial" panose="020B0604020202020204" pitchFamily="34" charset="0"/>
              <a:buChar char="•"/>
            </a:pPr>
            <a:r>
              <a:rPr lang="fr-FR" dirty="0"/>
              <a:t>une alarme basse pression ;</a:t>
            </a:r>
          </a:p>
          <a:p>
            <a:pPr marL="285750" indent="-285750" algn="just">
              <a:buFont typeface="Arial" panose="020B0604020202020204" pitchFamily="34" charset="0"/>
              <a:buChar char="•"/>
            </a:pPr>
            <a:r>
              <a:rPr lang="fr-FR" dirty="0"/>
              <a:t>une alarme haute température (entrée et sortie filtre).</a:t>
            </a:r>
          </a:p>
        </p:txBody>
      </p:sp>
      <p:sp>
        <p:nvSpPr>
          <p:cNvPr id="6" name="ZoneTexte 5">
            <a:extLst>
              <a:ext uri="{FF2B5EF4-FFF2-40B4-BE49-F238E27FC236}">
                <a16:creationId xmlns:a16="http://schemas.microsoft.com/office/drawing/2014/main" id="{7FB5DC81-EBF4-77E8-E025-009508264B53}"/>
              </a:ext>
            </a:extLst>
          </p:cNvPr>
          <p:cNvSpPr txBox="1"/>
          <p:nvPr/>
        </p:nvSpPr>
        <p:spPr>
          <a:xfrm>
            <a:off x="5241275" y="393719"/>
            <a:ext cx="154511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Description</a:t>
            </a:r>
          </a:p>
        </p:txBody>
      </p:sp>
    </p:spTree>
    <p:extLst>
      <p:ext uri="{BB962C8B-B14F-4D97-AF65-F5344CB8AC3E}">
        <p14:creationId xmlns:p14="http://schemas.microsoft.com/office/powerpoint/2010/main" val="419725958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9163BDC0-128E-2160-7DE6-EA222470E572}"/>
              </a:ext>
            </a:extLst>
          </p:cNvPr>
          <p:cNvSpPr txBox="1"/>
          <p:nvPr/>
        </p:nvSpPr>
        <p:spPr>
          <a:xfrm>
            <a:off x="2776774" y="22937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Une adaptation par variateur hydraulique </a:t>
            </a:r>
            <a:r>
              <a:rPr lang="fr-FR" dirty="0" smtClean="0"/>
              <a:t>(CSD)</a:t>
            </a:r>
            <a:endParaRPr lang="fr-FR" dirty="0"/>
          </a:p>
        </p:txBody>
      </p:sp>
      <p:sp>
        <p:nvSpPr>
          <p:cNvPr id="3" name="Rectangle 2"/>
          <p:cNvSpPr/>
          <p:nvPr/>
        </p:nvSpPr>
        <p:spPr>
          <a:xfrm>
            <a:off x="390293" y="5916031"/>
            <a:ext cx="100122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L’entraînement du régulateur est pris sur l’arbre de sortie CSD (côté entraînement alternateur) ; </a:t>
            </a: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658" y="1085364"/>
            <a:ext cx="7306695" cy="4344006"/>
          </a:xfrm>
          <a:prstGeom prst="rect">
            <a:avLst/>
          </a:prstGeom>
        </p:spPr>
      </p:pic>
      <p:sp>
        <p:nvSpPr>
          <p:cNvPr id="2" name="Rectangle 1"/>
          <p:cNvSpPr/>
          <p:nvPr/>
        </p:nvSpPr>
        <p:spPr>
          <a:xfrm>
            <a:off x="7630884" y="2732313"/>
            <a:ext cx="1665515" cy="1393369"/>
          </a:xfrm>
          <a:prstGeom prst="rect">
            <a:avLst/>
          </a:prstGeom>
          <a:noFill/>
          <a:ln w="28575"/>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dirty="0"/>
          </a:p>
        </p:txBody>
      </p:sp>
    </p:spTree>
    <p:extLst>
      <p:ext uri="{BB962C8B-B14F-4D97-AF65-F5344CB8AC3E}">
        <p14:creationId xmlns:p14="http://schemas.microsoft.com/office/powerpoint/2010/main" val="3588060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5383796-FC8D-8097-9ABE-8C91267D552D}"/>
              </a:ext>
            </a:extLst>
          </p:cNvPr>
          <p:cNvSpPr txBox="1"/>
          <p:nvPr/>
        </p:nvSpPr>
        <p:spPr>
          <a:xfrm>
            <a:off x="2089072" y="5342206"/>
            <a:ext cx="8213469"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tiroir distributeur actionné par le régulateur à masselottes </a:t>
            </a:r>
            <a:endParaRPr lang="fr-FR" dirty="0" smtClean="0"/>
          </a:p>
          <a:p>
            <a:r>
              <a:rPr lang="fr-FR" dirty="0" smtClean="0"/>
              <a:t>Il autorise </a:t>
            </a:r>
            <a:r>
              <a:rPr lang="fr-FR" dirty="0"/>
              <a:t>ou non la mise en pression du piston d’asservissement </a:t>
            </a:r>
            <a:endParaRPr lang="fr-FR" dirty="0" smtClean="0"/>
          </a:p>
          <a:p>
            <a:r>
              <a:rPr lang="fr-FR" dirty="0" smtClean="0"/>
              <a:t>Il </a:t>
            </a:r>
            <a:r>
              <a:rPr lang="fr-FR" dirty="0"/>
              <a:t>fera varier l’inclinaison du plateau de la pompe autorégulatrice auquel il est lié</a:t>
            </a:r>
            <a:r>
              <a:rPr lang="fr-FR" dirty="0" smtClean="0"/>
              <a:t>.</a:t>
            </a:r>
            <a:endParaRPr lang="fr-FR" dirty="0"/>
          </a:p>
        </p:txBody>
      </p:sp>
      <p:sp>
        <p:nvSpPr>
          <p:cNvPr id="9" name="ZoneTexte 8">
            <a:extLst>
              <a:ext uri="{FF2B5EF4-FFF2-40B4-BE49-F238E27FC236}">
                <a16:creationId xmlns:a16="http://schemas.microsoft.com/office/drawing/2014/main" id="{9163BDC0-128E-2160-7DE6-EA222470E572}"/>
              </a:ext>
            </a:extLst>
          </p:cNvPr>
          <p:cNvSpPr txBox="1"/>
          <p:nvPr/>
        </p:nvSpPr>
        <p:spPr>
          <a:xfrm>
            <a:off x="3146889" y="33855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Une adaptation par variateur hydraulique </a:t>
            </a:r>
            <a:r>
              <a:rPr lang="fr-FR" dirty="0" smtClean="0"/>
              <a:t>(CSD)</a:t>
            </a:r>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6888" y="832454"/>
            <a:ext cx="7306695" cy="4344006"/>
          </a:xfrm>
          <a:prstGeom prst="rect">
            <a:avLst/>
          </a:prstGeom>
        </p:spPr>
      </p:pic>
      <p:sp>
        <p:nvSpPr>
          <p:cNvPr id="11" name="Rectangle 10"/>
          <p:cNvSpPr/>
          <p:nvPr/>
        </p:nvSpPr>
        <p:spPr>
          <a:xfrm>
            <a:off x="4648199" y="1382484"/>
            <a:ext cx="1817915" cy="1621973"/>
          </a:xfrm>
          <a:prstGeom prst="rect">
            <a:avLst/>
          </a:prstGeom>
          <a:noFill/>
          <a:ln w="28575"/>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dirty="0"/>
          </a:p>
        </p:txBody>
      </p:sp>
    </p:spTree>
    <p:extLst>
      <p:ext uri="{BB962C8B-B14F-4D97-AF65-F5344CB8AC3E}">
        <p14:creationId xmlns:p14="http://schemas.microsoft.com/office/powerpoint/2010/main" val="383286306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5383796-FC8D-8097-9ABE-8C91267D552D}"/>
              </a:ext>
            </a:extLst>
          </p:cNvPr>
          <p:cNvSpPr txBox="1"/>
          <p:nvPr/>
        </p:nvSpPr>
        <p:spPr>
          <a:xfrm>
            <a:off x="789017" y="5266007"/>
            <a:ext cx="11065525"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moteur étant à capacité constante (plateau fixe) et la pompe à capacité variable (plateau inclinable), </a:t>
            </a:r>
            <a:endParaRPr lang="fr-FR" dirty="0" smtClean="0"/>
          </a:p>
          <a:p>
            <a:r>
              <a:rPr lang="fr-FR" dirty="0" smtClean="0"/>
              <a:t>la </a:t>
            </a:r>
            <a:r>
              <a:rPr lang="fr-FR" dirty="0"/>
              <a:t>vitesse de rotation du moteur sera directement liée au débit de la pompe ; </a:t>
            </a:r>
            <a:endParaRPr lang="fr-FR" dirty="0" smtClean="0"/>
          </a:p>
          <a:p>
            <a:r>
              <a:rPr lang="fr-FR" dirty="0" smtClean="0"/>
              <a:t>le </a:t>
            </a:r>
            <a:r>
              <a:rPr lang="fr-FR" dirty="0"/>
              <a:t>but à atteindre étant d’obtenir une vitesse de rotation constante de l’alternateur donc du moteur hydraulique, </a:t>
            </a:r>
            <a:endParaRPr lang="fr-FR" dirty="0" smtClean="0"/>
          </a:p>
          <a:p>
            <a:r>
              <a:rPr lang="fr-FR" dirty="0" smtClean="0"/>
              <a:t>sa </a:t>
            </a:r>
            <a:r>
              <a:rPr lang="fr-FR" dirty="0"/>
              <a:t>capacité étant fixe, le débit qui lui est fourni par la pompe doit être constant. </a:t>
            </a:r>
            <a:endParaRPr lang="fr-FR" dirty="0" smtClean="0"/>
          </a:p>
        </p:txBody>
      </p:sp>
      <p:sp>
        <p:nvSpPr>
          <p:cNvPr id="9" name="ZoneTexte 8">
            <a:extLst>
              <a:ext uri="{FF2B5EF4-FFF2-40B4-BE49-F238E27FC236}">
                <a16:creationId xmlns:a16="http://schemas.microsoft.com/office/drawing/2014/main" id="{9163BDC0-128E-2160-7DE6-EA222470E572}"/>
              </a:ext>
            </a:extLst>
          </p:cNvPr>
          <p:cNvSpPr txBox="1"/>
          <p:nvPr/>
        </p:nvSpPr>
        <p:spPr>
          <a:xfrm>
            <a:off x="3146889" y="33855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Une adaptation par variateur hydraulique </a:t>
            </a:r>
            <a:r>
              <a:rPr lang="fr-FR" dirty="0" smtClean="0"/>
              <a:t>(CSD)</a:t>
            </a:r>
            <a:endParaRPr lang="fr-FR"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174" y="776844"/>
            <a:ext cx="7306695" cy="4344006"/>
          </a:xfrm>
          <a:prstGeom prst="rect">
            <a:avLst/>
          </a:prstGeom>
        </p:spPr>
      </p:pic>
    </p:spTree>
    <p:extLst>
      <p:ext uri="{BB962C8B-B14F-4D97-AF65-F5344CB8AC3E}">
        <p14:creationId xmlns:p14="http://schemas.microsoft.com/office/powerpoint/2010/main" val="343352741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5383796-FC8D-8097-9ABE-8C91267D552D}"/>
              </a:ext>
            </a:extLst>
          </p:cNvPr>
          <p:cNvSpPr txBox="1"/>
          <p:nvPr/>
        </p:nvSpPr>
        <p:spPr>
          <a:xfrm>
            <a:off x="974075" y="1717264"/>
            <a:ext cx="1051035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Toute </a:t>
            </a:r>
            <a:r>
              <a:rPr lang="fr-FR" dirty="0"/>
              <a:t>augmentation de N t/mn du GTR provoque une augmentation de la vitesse de rotation de la pompe, donc une augmentation de son débit, ce qui tend à accroître la vitesse de rotation du moteur. </a:t>
            </a:r>
            <a:endParaRPr lang="fr-FR" dirty="0" smtClean="0"/>
          </a:p>
          <a:p>
            <a:r>
              <a:rPr lang="fr-FR" dirty="0" smtClean="0"/>
              <a:t>Pour </a:t>
            </a:r>
            <a:r>
              <a:rPr lang="fr-FR" dirty="0"/>
              <a:t>conserver un débit constant, quel que soit le nombre de tours, il faut faire varier la capacité de la pompe (obligation d’utiliser une pompe à débit variable).</a:t>
            </a:r>
          </a:p>
        </p:txBody>
      </p:sp>
      <p:pic>
        <p:nvPicPr>
          <p:cNvPr id="7" name="Image 6">
            <a:extLst>
              <a:ext uri="{FF2B5EF4-FFF2-40B4-BE49-F238E27FC236}">
                <a16:creationId xmlns:a16="http://schemas.microsoft.com/office/drawing/2014/main" id="{B7F03A5E-5FFD-9A56-2B42-4765EEFB7164}"/>
              </a:ext>
            </a:extLst>
          </p:cNvPr>
          <p:cNvPicPr>
            <a:picLocks noChangeAspect="1"/>
          </p:cNvPicPr>
          <p:nvPr/>
        </p:nvPicPr>
        <p:blipFill>
          <a:blip r:embed="rId2"/>
          <a:stretch>
            <a:fillRect/>
          </a:stretch>
        </p:blipFill>
        <p:spPr>
          <a:xfrm>
            <a:off x="2248096" y="5185016"/>
            <a:ext cx="7895422" cy="976979"/>
          </a:xfrm>
          <a:prstGeom prst="rect">
            <a:avLst/>
          </a:prstGeom>
        </p:spPr>
      </p:pic>
      <p:sp>
        <p:nvSpPr>
          <p:cNvPr id="9" name="ZoneTexte 8">
            <a:extLst>
              <a:ext uri="{FF2B5EF4-FFF2-40B4-BE49-F238E27FC236}">
                <a16:creationId xmlns:a16="http://schemas.microsoft.com/office/drawing/2014/main" id="{9163BDC0-128E-2160-7DE6-EA222470E572}"/>
              </a:ext>
            </a:extLst>
          </p:cNvPr>
          <p:cNvSpPr txBox="1"/>
          <p:nvPr/>
        </p:nvSpPr>
        <p:spPr>
          <a:xfrm>
            <a:off x="3146889" y="33855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Une adaptation par variateur hydraulique </a:t>
            </a:r>
            <a:r>
              <a:rPr lang="fr-FR" dirty="0" smtClean="0"/>
              <a:t>(CSD)</a:t>
            </a:r>
            <a:endParaRPr lang="fr-FR" dirty="0"/>
          </a:p>
        </p:txBody>
      </p:sp>
    </p:spTree>
    <p:extLst>
      <p:ext uri="{BB962C8B-B14F-4D97-AF65-F5344CB8AC3E}">
        <p14:creationId xmlns:p14="http://schemas.microsoft.com/office/powerpoint/2010/main" val="248606152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6C92A54-64F7-2ACC-784F-707E26E2FF4F}"/>
              </a:ext>
            </a:extLst>
          </p:cNvPr>
          <p:cNvSpPr txBox="1"/>
          <p:nvPr/>
        </p:nvSpPr>
        <p:spPr>
          <a:xfrm>
            <a:off x="813937" y="4466093"/>
            <a:ext cx="10983816"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P</a:t>
            </a:r>
            <a:r>
              <a:rPr lang="fr-FR" dirty="0" smtClean="0"/>
              <a:t>ermet </a:t>
            </a:r>
            <a:r>
              <a:rPr lang="fr-FR" dirty="0"/>
              <a:t>d’isoler le CSD donc l’alternateur du boîtier d’accessoires </a:t>
            </a:r>
            <a:r>
              <a:rPr lang="fr-FR" dirty="0" smtClean="0"/>
              <a:t>en </a:t>
            </a:r>
            <a:r>
              <a:rPr lang="fr-FR" dirty="0"/>
              <a:t>cas de mauvais fonctionnement dû à une élévation anormale et persistante de la température interne </a:t>
            </a:r>
            <a:r>
              <a:rPr lang="fr-FR" dirty="0" smtClean="0"/>
              <a:t>ou </a:t>
            </a:r>
            <a:r>
              <a:rPr lang="fr-FR" dirty="0"/>
              <a:t>une chute de pression d’huile.</a:t>
            </a:r>
          </a:p>
          <a:p>
            <a:pPr marL="285750" indent="-285750" algn="just">
              <a:buFont typeface="Arial" panose="020B0604020202020204" pitchFamily="34" charset="0"/>
              <a:buChar char="•"/>
            </a:pPr>
            <a:r>
              <a:rPr lang="fr-FR" dirty="0"/>
              <a:t>La commande électrique de décrabotage est située au poste de pilotage. </a:t>
            </a:r>
            <a:endParaRPr lang="fr-FR" dirty="0" smtClean="0"/>
          </a:p>
          <a:p>
            <a:pPr marL="285750" indent="-285750" algn="just">
              <a:buFont typeface="Arial" panose="020B0604020202020204" pitchFamily="34" charset="0"/>
              <a:buChar char="•"/>
            </a:pPr>
            <a:r>
              <a:rPr lang="fr-FR" dirty="0" smtClean="0"/>
              <a:t>Cette </a:t>
            </a:r>
            <a:r>
              <a:rPr lang="fr-FR" dirty="0"/>
              <a:t>opération est irréversible et irrémédiable et ne doit s’effectuer que lorsque le GTR fonctionne en vol ou au </a:t>
            </a:r>
            <a:r>
              <a:rPr lang="fr-FR" dirty="0" smtClean="0"/>
              <a:t>sol</a:t>
            </a:r>
          </a:p>
          <a:p>
            <a:pPr marL="285750" indent="-285750" algn="just">
              <a:buFont typeface="Arial" panose="020B0604020202020204" pitchFamily="34" charset="0"/>
              <a:buChar char="•"/>
            </a:pPr>
            <a:r>
              <a:rPr lang="fr-FR" dirty="0" smtClean="0"/>
              <a:t>l’arrêt</a:t>
            </a:r>
            <a:r>
              <a:rPr lang="fr-FR" dirty="0"/>
              <a:t>, la dissociation des crabots est impossible (recul par rampe hélicoïdale).</a:t>
            </a:r>
          </a:p>
          <a:p>
            <a:pPr marL="285750" indent="-285750" algn="just">
              <a:buFont typeface="Arial" panose="020B0604020202020204" pitchFamily="34" charset="0"/>
              <a:buChar char="•"/>
            </a:pPr>
            <a:r>
              <a:rPr lang="fr-FR" dirty="0"/>
              <a:t>L’opération de </a:t>
            </a:r>
            <a:r>
              <a:rPr lang="fr-FR" dirty="0" err="1"/>
              <a:t>recrabotage</a:t>
            </a:r>
            <a:r>
              <a:rPr lang="fr-FR" dirty="0"/>
              <a:t> ne peut s’effectuer qu’au sol (accessibilité) et impérativement GTR à l’arrêt</a:t>
            </a:r>
          </a:p>
        </p:txBody>
      </p:sp>
      <p:pic>
        <p:nvPicPr>
          <p:cNvPr id="3" name="Espace réservé du contenu 4">
            <a:extLst>
              <a:ext uri="{FF2B5EF4-FFF2-40B4-BE49-F238E27FC236}">
                <a16:creationId xmlns:a16="http://schemas.microsoft.com/office/drawing/2014/main" id="{CB064537-DFD8-BDCC-5571-D66D9DA4EEA3}"/>
              </a:ext>
            </a:extLst>
          </p:cNvPr>
          <p:cNvPicPr>
            <a:picLocks noGrp="1" noChangeAspect="1"/>
          </p:cNvPicPr>
          <p:nvPr>
            <p:ph idx="1"/>
          </p:nvPr>
        </p:nvPicPr>
        <p:blipFill>
          <a:blip r:embed="rId2"/>
          <a:stretch>
            <a:fillRect/>
          </a:stretch>
        </p:blipFill>
        <p:spPr>
          <a:xfrm rot="5400000">
            <a:off x="4510940" y="203661"/>
            <a:ext cx="3015231" cy="5075233"/>
          </a:xfr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4751349" y="643230"/>
            <a:ext cx="2534412" cy="369332"/>
          </a:xfrm>
          <a:prstGeom prst="rect">
            <a:avLst/>
          </a:prstGeom>
        </p:spPr>
        <p:txBody>
          <a:bodyPr wrap="none">
            <a:spAutoFit/>
          </a:bodyPr>
          <a:lstStyle/>
          <a:p>
            <a:r>
              <a:rPr lang="fr-FR" dirty="0"/>
              <a:t>Système de </a:t>
            </a:r>
            <a:r>
              <a:rPr lang="fr-FR" dirty="0" err="1"/>
              <a:t>décrabotage</a:t>
            </a:r>
            <a:r>
              <a:rPr lang="fr-FR" dirty="0"/>
              <a:t> </a:t>
            </a:r>
            <a:endParaRPr lang="en-US" dirty="0"/>
          </a:p>
        </p:txBody>
      </p:sp>
      <p:sp>
        <p:nvSpPr>
          <p:cNvPr id="6" name="ZoneTexte 5">
            <a:extLst>
              <a:ext uri="{FF2B5EF4-FFF2-40B4-BE49-F238E27FC236}">
                <a16:creationId xmlns:a16="http://schemas.microsoft.com/office/drawing/2014/main" id="{9163BDC0-128E-2160-7DE6-EA222470E572}"/>
              </a:ext>
            </a:extLst>
          </p:cNvPr>
          <p:cNvSpPr txBox="1"/>
          <p:nvPr/>
        </p:nvSpPr>
        <p:spPr>
          <a:xfrm>
            <a:off x="3157775" y="10966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Une adaptation par variateur hydraulique </a:t>
            </a:r>
            <a:r>
              <a:rPr lang="fr-FR" dirty="0" smtClean="0"/>
              <a:t>(CSD)</a:t>
            </a:r>
            <a:endParaRPr lang="fr-FR" dirty="0"/>
          </a:p>
        </p:txBody>
      </p:sp>
    </p:spTree>
    <p:extLst>
      <p:ext uri="{BB962C8B-B14F-4D97-AF65-F5344CB8AC3E}">
        <p14:creationId xmlns:p14="http://schemas.microsoft.com/office/powerpoint/2010/main" val="74167241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106BB8D-DF5C-5777-9BDE-A968DE05D4C5}"/>
              </a:ext>
            </a:extLst>
          </p:cNvPr>
          <p:cNvSpPr txBox="1"/>
          <p:nvPr/>
        </p:nvSpPr>
        <p:spPr>
          <a:xfrm>
            <a:off x="285587" y="1492774"/>
            <a:ext cx="6328732" cy="466281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cs typeface="Times New Roman" panose="02020603050405020304" pitchFamily="18" charset="0"/>
              </a:rPr>
              <a:t>- Cet avion est équipé de deux circuits hydrauliques indépendants (GREEN et BLUE).</a:t>
            </a:r>
          </a:p>
          <a:p>
            <a:pPr algn="just">
              <a:lnSpc>
                <a:spcPct val="150000"/>
              </a:lnSpc>
            </a:pPr>
            <a:r>
              <a:rPr lang="fr-FR" dirty="0">
                <a:cs typeface="Times New Roman" panose="02020603050405020304" pitchFamily="18" charset="0"/>
              </a:rPr>
              <a:t>La bâche est commune aux deux circuits, elle n’est pas pressurisée, mais ventilée, une cloison évite </a:t>
            </a:r>
            <a:r>
              <a:rPr lang="fr-FR" dirty="0" smtClean="0">
                <a:cs typeface="Times New Roman" panose="02020603050405020304" pitchFamily="18" charset="0"/>
              </a:rPr>
              <a:t>l’agitation </a:t>
            </a:r>
            <a:r>
              <a:rPr lang="fr-FR" dirty="0">
                <a:cs typeface="Times New Roman" panose="02020603050405020304" pitchFamily="18" charset="0"/>
              </a:rPr>
              <a:t>et réduit </a:t>
            </a:r>
            <a:r>
              <a:rPr lang="fr-FR" dirty="0" smtClean="0">
                <a:cs typeface="Times New Roman" panose="02020603050405020304" pitchFamily="18" charset="0"/>
              </a:rPr>
              <a:t>l’émulsion </a:t>
            </a:r>
            <a:r>
              <a:rPr lang="fr-FR" dirty="0">
                <a:cs typeface="Times New Roman" panose="02020603050405020304" pitchFamily="18" charset="0"/>
              </a:rPr>
              <a:t>du liquide.</a:t>
            </a:r>
          </a:p>
          <a:p>
            <a:pPr algn="just">
              <a:lnSpc>
                <a:spcPct val="150000"/>
              </a:lnSpc>
            </a:pPr>
            <a:r>
              <a:rPr lang="fr-FR" sz="1800" dirty="0">
                <a:solidFill>
                  <a:srgbClr val="000000"/>
                </a:solidFill>
                <a:effectLst/>
                <a:ea typeface="DejaVu Sans" panose="020B0603030804020204" pitchFamily="34" charset="0"/>
                <a:cs typeface="Times New Roman" panose="02020603050405020304" pitchFamily="18" charset="0"/>
              </a:rPr>
              <a:t>Chaque circuit est mis en pression par une électropompe (A.C. fréquence variable) </a:t>
            </a:r>
            <a:endParaRPr lang="fr-FR" sz="1800" dirty="0" smtClean="0">
              <a:solidFill>
                <a:srgbClr val="000000"/>
              </a:solidFill>
              <a:effectLst/>
              <a:ea typeface="DejaVu Sans" panose="020B0603030804020204" pitchFamily="34" charset="0"/>
              <a:cs typeface="Times New Roman" panose="02020603050405020304" pitchFamily="18" charset="0"/>
            </a:endParaRPr>
          </a:p>
          <a:p>
            <a:pPr algn="just">
              <a:lnSpc>
                <a:spcPct val="150000"/>
              </a:lnSpc>
            </a:pPr>
            <a:r>
              <a:rPr lang="fr-FR" sz="1800" dirty="0" smtClean="0">
                <a:solidFill>
                  <a:srgbClr val="000000"/>
                </a:solidFill>
                <a:effectLst/>
                <a:ea typeface="DejaVu Sans" panose="020B0603030804020204" pitchFamily="34" charset="0"/>
                <a:cs typeface="Times New Roman" panose="02020603050405020304" pitchFamily="18" charset="0"/>
              </a:rPr>
              <a:t>Le </a:t>
            </a:r>
            <a:r>
              <a:rPr lang="fr-FR" sz="1800" dirty="0">
                <a:solidFill>
                  <a:srgbClr val="000000"/>
                </a:solidFill>
                <a:effectLst/>
                <a:ea typeface="DejaVu Sans" panose="020B0603030804020204" pitchFamily="34" charset="0"/>
                <a:cs typeface="Times New Roman" panose="02020603050405020304" pitchFamily="18" charset="0"/>
              </a:rPr>
              <a:t>circuit BLUE possède en plus une électropompe (D.C.). </a:t>
            </a:r>
            <a:endParaRPr lang="fr-FR" sz="1800" dirty="0" smtClean="0">
              <a:solidFill>
                <a:srgbClr val="000000"/>
              </a:solidFill>
              <a:effectLst/>
              <a:ea typeface="DejaVu Sans" panose="020B0603030804020204" pitchFamily="34" charset="0"/>
              <a:cs typeface="Times New Roman" panose="02020603050405020304" pitchFamily="18" charset="0"/>
            </a:endParaRPr>
          </a:p>
          <a:p>
            <a:pPr algn="just">
              <a:lnSpc>
                <a:spcPct val="150000"/>
              </a:lnSpc>
            </a:pPr>
            <a:r>
              <a:rPr lang="fr-FR" sz="1800" dirty="0" smtClean="0">
                <a:solidFill>
                  <a:srgbClr val="000000"/>
                </a:solidFill>
                <a:effectLst/>
                <a:ea typeface="DejaVu Sans" panose="020B0603030804020204" pitchFamily="34" charset="0"/>
                <a:cs typeface="Times New Roman" panose="02020603050405020304" pitchFamily="18" charset="0"/>
              </a:rPr>
              <a:t>En </a:t>
            </a:r>
            <a:r>
              <a:rPr lang="fr-FR" sz="1800" dirty="0">
                <a:solidFill>
                  <a:srgbClr val="000000"/>
                </a:solidFill>
                <a:effectLst/>
                <a:ea typeface="DejaVu Sans" panose="020B0603030804020204" pitchFamily="34" charset="0"/>
                <a:cs typeface="Times New Roman" panose="02020603050405020304" pitchFamily="18" charset="0"/>
              </a:rPr>
              <a:t>cas de perte d’une pompe, le circuit correspondant peut être alimenté par l’autre pompe en ouvrant l’intercommunication (X FEED).</a:t>
            </a:r>
            <a:endParaRPr lang="fr-FR" dirty="0">
              <a:cs typeface="Times New Roman" panose="02020603050405020304" pitchFamily="18" charset="0"/>
            </a:endParaRPr>
          </a:p>
        </p:txBody>
      </p:sp>
      <p:sp>
        <p:nvSpPr>
          <p:cNvPr id="7" name="ZoneTexte 6">
            <a:extLst>
              <a:ext uri="{FF2B5EF4-FFF2-40B4-BE49-F238E27FC236}">
                <a16:creationId xmlns:a16="http://schemas.microsoft.com/office/drawing/2014/main" id="{C06B61D4-6262-7046-57D6-05000209DE22}"/>
              </a:ext>
            </a:extLst>
          </p:cNvPr>
          <p:cNvSpPr txBox="1"/>
          <p:nvPr/>
        </p:nvSpPr>
        <p:spPr>
          <a:xfrm>
            <a:off x="3250762" y="66102"/>
            <a:ext cx="4651872"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latin typeface="Times New Roman" panose="02020603050405020304" pitchFamily="18" charset="0"/>
                <a:cs typeface="Times New Roman" panose="02020603050405020304" pitchFamily="18" charset="0"/>
              </a:rPr>
              <a:t>APPLICATIONS SUR DIFFERENTS AVIONS</a:t>
            </a:r>
          </a:p>
        </p:txBody>
      </p:sp>
      <p:sp>
        <p:nvSpPr>
          <p:cNvPr id="9" name="ZoneTexte 8">
            <a:extLst>
              <a:ext uri="{FF2B5EF4-FFF2-40B4-BE49-F238E27FC236}">
                <a16:creationId xmlns:a16="http://schemas.microsoft.com/office/drawing/2014/main" id="{65CB1E57-0429-F50B-E751-965E9B8748A0}"/>
              </a:ext>
            </a:extLst>
          </p:cNvPr>
          <p:cNvSpPr txBox="1"/>
          <p:nvPr/>
        </p:nvSpPr>
        <p:spPr>
          <a:xfrm>
            <a:off x="3250762" y="517099"/>
            <a:ext cx="32086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latin typeface="Times New Roman" panose="02020603050405020304" pitchFamily="18" charset="0"/>
                <a:cs typeface="Times New Roman" panose="02020603050405020304" pitchFamily="18" charset="0"/>
              </a:rPr>
              <a:t>Génération hydraulique ATR 42</a:t>
            </a:r>
          </a:p>
        </p:txBody>
      </p:sp>
      <p:pic>
        <p:nvPicPr>
          <p:cNvPr id="11" name="Image 10">
            <a:extLst>
              <a:ext uri="{FF2B5EF4-FFF2-40B4-BE49-F238E27FC236}">
                <a16:creationId xmlns:a16="http://schemas.microsoft.com/office/drawing/2014/main" id="{8C99DEBF-2C4A-7BCD-136A-B1B8D9A3D8F4}"/>
              </a:ext>
            </a:extLst>
          </p:cNvPr>
          <p:cNvPicPr>
            <a:picLocks noChangeAspect="1"/>
          </p:cNvPicPr>
          <p:nvPr/>
        </p:nvPicPr>
        <p:blipFill>
          <a:blip r:embed="rId2"/>
          <a:stretch>
            <a:fillRect/>
          </a:stretch>
        </p:blipFill>
        <p:spPr>
          <a:xfrm>
            <a:off x="6836229" y="701765"/>
            <a:ext cx="5052347" cy="585546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633925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2350C490-E365-1020-9478-5FEFB5E28FB5}"/>
              </a:ext>
            </a:extLst>
          </p:cNvPr>
          <p:cNvSpPr>
            <a:spLocks noGrp="1"/>
          </p:cNvSpPr>
          <p:nvPr>
            <p:ph type="title"/>
          </p:nvPr>
        </p:nvSpPr>
        <p:spPr>
          <a:xfrm>
            <a:off x="945078" y="2467057"/>
            <a:ext cx="10515600" cy="1325563"/>
          </a:xfrm>
        </p:spPr>
        <p:style>
          <a:lnRef idx="2">
            <a:schemeClr val="accent2"/>
          </a:lnRef>
          <a:fillRef idx="1">
            <a:schemeClr val="lt1"/>
          </a:fillRef>
          <a:effectRef idx="0">
            <a:schemeClr val="accent2"/>
          </a:effectRef>
          <a:fontRef idx="minor">
            <a:schemeClr val="dk1"/>
          </a:fontRef>
        </p:style>
        <p:txBody>
          <a:bodyPr>
            <a:normAutofit/>
          </a:bodyPr>
          <a:lstStyle/>
          <a:p>
            <a:pPr algn="ctr"/>
            <a:r>
              <a:rPr lang="fr-FR" dirty="0"/>
              <a:t>Liquide Hydraulique</a:t>
            </a:r>
          </a:p>
        </p:txBody>
      </p:sp>
    </p:spTree>
    <p:extLst>
      <p:ext uri="{BB962C8B-B14F-4D97-AF65-F5344CB8AC3E}">
        <p14:creationId xmlns:p14="http://schemas.microsoft.com/office/powerpoint/2010/main" val="3741863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85135F9-1D04-C09B-B89B-92C744793588}"/>
              </a:ext>
            </a:extLst>
          </p:cNvPr>
          <p:cNvPicPr>
            <a:picLocks noGrp="1" noChangeAspect="1"/>
          </p:cNvPicPr>
          <p:nvPr>
            <p:ph idx="1"/>
          </p:nvPr>
        </p:nvPicPr>
        <p:blipFill>
          <a:blip r:embed="rId2"/>
          <a:stretch>
            <a:fillRect/>
          </a:stretch>
        </p:blipFill>
        <p:spPr>
          <a:xfrm>
            <a:off x="7799943" y="826265"/>
            <a:ext cx="3816668" cy="546436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49021538-0179-6FE0-EF4A-9C69BE753560}"/>
              </a:ext>
            </a:extLst>
          </p:cNvPr>
          <p:cNvSpPr txBox="1"/>
          <p:nvPr/>
        </p:nvSpPr>
        <p:spPr>
          <a:xfrm>
            <a:off x="341282" y="2016330"/>
            <a:ext cx="7304423"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Ces avions fonctionnent suivant la même philosophie. </a:t>
            </a:r>
          </a:p>
          <a:p>
            <a:pPr marL="285750" indent="-285750">
              <a:buFont typeface="Arial" panose="020B0604020202020204" pitchFamily="34" charset="0"/>
              <a:buChar char="•"/>
            </a:pPr>
            <a:r>
              <a:rPr lang="fr-FR" dirty="0"/>
              <a:t>Les trois circuits fonctionnent simultanément (fail-</a:t>
            </a:r>
            <a:r>
              <a:rPr lang="fr-FR" dirty="0" err="1"/>
              <a:t>safe</a:t>
            </a:r>
            <a:r>
              <a:rPr lang="fr-FR" dirty="0"/>
              <a:t>), </a:t>
            </a:r>
          </a:p>
          <a:p>
            <a:pPr marL="285750" indent="-285750">
              <a:buFont typeface="Arial" panose="020B0604020202020204" pitchFamily="34" charset="0"/>
              <a:buChar char="•"/>
            </a:pPr>
            <a:r>
              <a:rPr lang="fr-FR" dirty="0"/>
              <a:t>ce qui procure une bonne redondance au niveau des servitudes,</a:t>
            </a:r>
          </a:p>
          <a:p>
            <a:pPr marL="285750" indent="-285750">
              <a:buFont typeface="Arial" panose="020B0604020202020204" pitchFamily="34" charset="0"/>
              <a:buChar char="•"/>
            </a:pPr>
            <a:r>
              <a:rPr lang="fr-FR" dirty="0"/>
              <a:t> ici le circuit secours est le circuit bleu.</a:t>
            </a:r>
          </a:p>
          <a:p>
            <a:pPr marL="285750" indent="-285750">
              <a:buFont typeface="Arial" panose="020B0604020202020204" pitchFamily="34" charset="0"/>
              <a:buChar char="•"/>
            </a:pPr>
            <a:r>
              <a:rPr lang="fr-FR" dirty="0"/>
              <a:t>Il est à noter que, sur la plupart des avions commerciaux actuels, </a:t>
            </a:r>
          </a:p>
          <a:p>
            <a:pPr marL="742950" lvl="1" indent="-285750">
              <a:buFont typeface="Arial" panose="020B0604020202020204" pitchFamily="34" charset="0"/>
              <a:buChar char="•"/>
            </a:pPr>
            <a:r>
              <a:rPr lang="fr-FR" dirty="0"/>
              <a:t>la sortie secours des trains d’atterrissage s’effectue par gravité, </a:t>
            </a:r>
          </a:p>
          <a:p>
            <a:pPr marL="742950" lvl="1" indent="-285750">
              <a:buFont typeface="Arial" panose="020B0604020202020204" pitchFamily="34" charset="0"/>
              <a:buChar char="•"/>
            </a:pPr>
            <a:r>
              <a:rPr lang="fr-FR" dirty="0"/>
              <a:t>le freinage étant alors possible grâce à un ou plusieurs accumulateurs (réserve secours) ; </a:t>
            </a:r>
          </a:p>
          <a:p>
            <a:pPr marL="742950" lvl="1" indent="-285750">
              <a:buFont typeface="Arial" panose="020B0604020202020204" pitchFamily="34" charset="0"/>
              <a:buChar char="•"/>
            </a:pPr>
            <a:r>
              <a:rPr lang="fr-FR" dirty="0"/>
              <a:t>le circuit de dernier secours n’alimentant que les servocommandes de vol primaires et éventuellement secondaires.</a:t>
            </a:r>
          </a:p>
        </p:txBody>
      </p:sp>
      <p:sp>
        <p:nvSpPr>
          <p:cNvPr id="9" name="ZoneTexte 8">
            <a:extLst>
              <a:ext uri="{FF2B5EF4-FFF2-40B4-BE49-F238E27FC236}">
                <a16:creationId xmlns:a16="http://schemas.microsoft.com/office/drawing/2014/main" id="{770208B6-1436-B739-1E23-E82D983067FF}"/>
              </a:ext>
            </a:extLst>
          </p:cNvPr>
          <p:cNvSpPr txBox="1"/>
          <p:nvPr/>
        </p:nvSpPr>
        <p:spPr>
          <a:xfrm>
            <a:off x="4349585" y="346630"/>
            <a:ext cx="409184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Génération hydraulique A318/19/20/21</a:t>
            </a:r>
          </a:p>
        </p:txBody>
      </p:sp>
    </p:spTree>
    <p:extLst>
      <p:ext uri="{BB962C8B-B14F-4D97-AF65-F5344CB8AC3E}">
        <p14:creationId xmlns:p14="http://schemas.microsoft.com/office/powerpoint/2010/main" val="13121378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7610161-7C94-41C7-6692-8C59C2B7CE01}"/>
              </a:ext>
            </a:extLst>
          </p:cNvPr>
          <p:cNvPicPr>
            <a:picLocks noGrp="1" noChangeAspect="1"/>
          </p:cNvPicPr>
          <p:nvPr>
            <p:ph idx="1"/>
          </p:nvPr>
        </p:nvPicPr>
        <p:blipFill>
          <a:blip r:embed="rId2"/>
          <a:stretch>
            <a:fillRect/>
          </a:stretch>
        </p:blipFill>
        <p:spPr>
          <a:xfrm>
            <a:off x="7044000" y="1528169"/>
            <a:ext cx="5066658"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5A9A892B-9CCB-E92E-0186-C06C5ED2B436}"/>
              </a:ext>
            </a:extLst>
          </p:cNvPr>
          <p:cNvSpPr txBox="1"/>
          <p:nvPr/>
        </p:nvSpPr>
        <p:spPr>
          <a:xfrm>
            <a:off x="198305" y="2047803"/>
            <a:ext cx="6643170" cy="2862322"/>
          </a:xfrm>
          <a:prstGeom prst="rect">
            <a:avLst/>
          </a:prstGeom>
          <a:solidFill>
            <a:schemeClr val="lt1"/>
          </a:solidFill>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Sur cette nouvelle génération de Boeing 737, on retrouve les trois circuits indépendants avec quelques changements :</a:t>
            </a:r>
          </a:p>
          <a:p>
            <a:pPr marL="285750" indent="-285750" algn="just">
              <a:buFont typeface="Arial" panose="020B0604020202020204" pitchFamily="34" charset="0"/>
              <a:buChar char="•"/>
            </a:pPr>
            <a:r>
              <a:rPr lang="fr-FR" dirty="0"/>
              <a:t>le circuit « A » comporte une pompe entraînée par GTR et, en parallèle, une </a:t>
            </a:r>
            <a:r>
              <a:rPr lang="fr-FR" dirty="0" err="1"/>
              <a:t>électro¬pompe</a:t>
            </a:r>
            <a:r>
              <a:rPr lang="fr-FR" dirty="0"/>
              <a:t> (secours de T EDP) ;</a:t>
            </a:r>
          </a:p>
          <a:p>
            <a:pPr marL="285750" indent="-285750" algn="just">
              <a:buFont typeface="Arial" panose="020B0604020202020204" pitchFamily="34" charset="0"/>
              <a:buChar char="•"/>
            </a:pPr>
            <a:r>
              <a:rPr lang="fr-FR" dirty="0"/>
              <a:t>le circuit « B » comporte le même montage que le circuit « A » avec en plus une pompe PTU qui alimente en cas de besoin les dispositifs de bord d’attaque ;</a:t>
            </a:r>
          </a:p>
          <a:p>
            <a:pPr marL="285750" indent="-285750" algn="just">
              <a:buFont typeface="Arial" panose="020B0604020202020204" pitchFamily="34" charset="0"/>
              <a:buChar char="•"/>
            </a:pPr>
            <a:r>
              <a:rPr lang="fr-FR" dirty="0"/>
              <a:t>le circuit secours est identique à l’ancienne génération.</a:t>
            </a:r>
          </a:p>
          <a:p>
            <a:pPr algn="just"/>
            <a:r>
              <a:rPr lang="fr-FR" dirty="0"/>
              <a:t>Par contre, la distribution des circuits « A » et « B » est différente avec une meilleure répartition dans l’alimentation des servitudes.</a:t>
            </a:r>
          </a:p>
        </p:txBody>
      </p:sp>
      <p:sp>
        <p:nvSpPr>
          <p:cNvPr id="6" name="ZoneTexte 5">
            <a:extLst>
              <a:ext uri="{FF2B5EF4-FFF2-40B4-BE49-F238E27FC236}">
                <a16:creationId xmlns:a16="http://schemas.microsoft.com/office/drawing/2014/main" id="{D5F9B547-513D-C99A-2734-B1CCB95CBE68}"/>
              </a:ext>
            </a:extLst>
          </p:cNvPr>
          <p:cNvSpPr txBox="1"/>
          <p:nvPr/>
        </p:nvSpPr>
        <p:spPr>
          <a:xfrm>
            <a:off x="3840846" y="173382"/>
            <a:ext cx="484044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Génération hydraulique B737 (300 - 500 et N.G.)</a:t>
            </a:r>
          </a:p>
        </p:txBody>
      </p:sp>
    </p:spTree>
    <p:extLst>
      <p:ext uri="{BB962C8B-B14F-4D97-AF65-F5344CB8AC3E}">
        <p14:creationId xmlns:p14="http://schemas.microsoft.com/office/powerpoint/2010/main" val="22661612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42DCCEE-7511-3DD9-5236-A7E2328AE0F2}"/>
              </a:ext>
            </a:extLst>
          </p:cNvPr>
          <p:cNvPicPr>
            <a:picLocks noGrp="1" noChangeAspect="1"/>
          </p:cNvPicPr>
          <p:nvPr>
            <p:ph idx="1"/>
          </p:nvPr>
        </p:nvPicPr>
        <p:blipFill>
          <a:blip r:embed="rId2"/>
          <a:stretch>
            <a:fillRect/>
          </a:stretch>
        </p:blipFill>
        <p:spPr>
          <a:xfrm>
            <a:off x="3541484" y="566978"/>
            <a:ext cx="4481287" cy="3840332"/>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726B1E3-683C-AF1C-B91C-43F7433BA49A}"/>
              </a:ext>
            </a:extLst>
          </p:cNvPr>
          <p:cNvSpPr txBox="1"/>
          <p:nvPr/>
        </p:nvSpPr>
        <p:spPr>
          <a:xfrm>
            <a:off x="304936" y="4469620"/>
            <a:ext cx="1155067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Cet avion est équipé de quatre circuits indépendants : SYSTEM 1 - 2 - 3 - 4</a:t>
            </a:r>
          </a:p>
          <a:p>
            <a:pPr marL="285750" indent="-285750">
              <a:buFont typeface="Arial" panose="020B0604020202020204" pitchFamily="34" charset="0"/>
              <a:buChar char="•"/>
            </a:pPr>
            <a:r>
              <a:rPr lang="fr-FR" dirty="0"/>
              <a:t>Chaque circuit comporte une pompe entraînée par G.T.R. (E.D.P.).</a:t>
            </a:r>
          </a:p>
          <a:p>
            <a:pPr marL="285750" indent="-285750">
              <a:buFont typeface="Arial" panose="020B0604020202020204" pitchFamily="34" charset="0"/>
              <a:buChar char="•"/>
            </a:pPr>
            <a:r>
              <a:rPr lang="fr-FR" dirty="0"/>
              <a:t>Sur les circuits 1 et 4, on trouve montée en parallèle une pompe entraînée par un moteur pneumatique (A.D.P.) utilisée en cas de panne de l’E.D.P. ou du G.T.R.</a:t>
            </a:r>
          </a:p>
          <a:p>
            <a:pPr marL="285750" indent="-285750">
              <a:buFont typeface="Arial" panose="020B0604020202020204" pitchFamily="34" charset="0"/>
              <a:buChar char="•"/>
            </a:pPr>
            <a:r>
              <a:rPr lang="fr-FR" dirty="0"/>
              <a:t>Sur les circuits 2 et 3, on trouve montée en parallèle une pompe entraînée par un moteur électrique (A.C.M.P.) utilisée en cas de panne de TE.D.P. ou du G.T.R.</a:t>
            </a:r>
          </a:p>
          <a:p>
            <a:pPr marL="285750" indent="-285750">
              <a:buFont typeface="Arial" panose="020B0604020202020204" pitchFamily="34" charset="0"/>
              <a:buChar char="•"/>
            </a:pPr>
            <a:r>
              <a:rPr lang="fr-FR" dirty="0"/>
              <a:t>Sur le circuit 4, on trouve montée en parallèle sur TE.D.P. et l’A.D.P. une pompe A.C.M.P. utilisée seulement au sol pour les essais.</a:t>
            </a:r>
          </a:p>
        </p:txBody>
      </p:sp>
      <p:sp>
        <p:nvSpPr>
          <p:cNvPr id="9" name="ZoneTexte 8">
            <a:extLst>
              <a:ext uri="{FF2B5EF4-FFF2-40B4-BE49-F238E27FC236}">
                <a16:creationId xmlns:a16="http://schemas.microsoft.com/office/drawing/2014/main" id="{99DC984F-A478-649E-24F9-A849E8F56F58}"/>
              </a:ext>
            </a:extLst>
          </p:cNvPr>
          <p:cNvSpPr txBox="1"/>
          <p:nvPr/>
        </p:nvSpPr>
        <p:spPr>
          <a:xfrm>
            <a:off x="4283149" y="99674"/>
            <a:ext cx="359425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Génération hydraulique B747 - 400</a:t>
            </a:r>
          </a:p>
        </p:txBody>
      </p:sp>
    </p:spTree>
    <p:extLst>
      <p:ext uri="{BB962C8B-B14F-4D97-AF65-F5344CB8AC3E}">
        <p14:creationId xmlns:p14="http://schemas.microsoft.com/office/powerpoint/2010/main" val="146943538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AC114150-ED92-301A-D4C4-E74717B22388}"/>
              </a:ext>
            </a:extLst>
          </p:cNvPr>
          <p:cNvPicPr>
            <a:picLocks noGrp="1" noChangeAspect="1"/>
          </p:cNvPicPr>
          <p:nvPr>
            <p:ph idx="1"/>
          </p:nvPr>
        </p:nvPicPr>
        <p:blipFill>
          <a:blip r:embed="rId2"/>
          <a:stretch>
            <a:fillRect/>
          </a:stretch>
        </p:blipFill>
        <p:spPr>
          <a:xfrm>
            <a:off x="3157527" y="510154"/>
            <a:ext cx="4762957" cy="6064096"/>
          </a:xfr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91EB52E1-47F7-D3C9-88ED-8C9456D332C3}"/>
              </a:ext>
            </a:extLst>
          </p:cNvPr>
          <p:cNvSpPr txBox="1"/>
          <p:nvPr/>
        </p:nvSpPr>
        <p:spPr>
          <a:xfrm>
            <a:off x="3741880" y="37754"/>
            <a:ext cx="359425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Génération hydraulique B747 - 400</a:t>
            </a:r>
          </a:p>
        </p:txBody>
      </p:sp>
    </p:spTree>
    <p:extLst>
      <p:ext uri="{BB962C8B-B14F-4D97-AF65-F5344CB8AC3E}">
        <p14:creationId xmlns:p14="http://schemas.microsoft.com/office/powerpoint/2010/main" val="301940130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96B7C62-54CA-A335-5B61-85BE2E4A7005}"/>
              </a:ext>
            </a:extLst>
          </p:cNvPr>
          <p:cNvPicPr>
            <a:picLocks noGrp="1" noChangeAspect="1"/>
          </p:cNvPicPr>
          <p:nvPr>
            <p:ph idx="1"/>
          </p:nvPr>
        </p:nvPicPr>
        <p:blipFill>
          <a:blip r:embed="rId2"/>
          <a:stretch>
            <a:fillRect/>
          </a:stretch>
        </p:blipFill>
        <p:spPr>
          <a:xfrm>
            <a:off x="4298874" y="984642"/>
            <a:ext cx="3594252" cy="5269439"/>
          </a:xfrm>
        </p:spPr>
      </p:pic>
      <p:sp>
        <p:nvSpPr>
          <p:cNvPr id="4" name="ZoneTexte 3">
            <a:extLst>
              <a:ext uri="{FF2B5EF4-FFF2-40B4-BE49-F238E27FC236}">
                <a16:creationId xmlns:a16="http://schemas.microsoft.com/office/drawing/2014/main" id="{644DE099-320C-D914-864F-1667DEFB3C5D}"/>
              </a:ext>
            </a:extLst>
          </p:cNvPr>
          <p:cNvSpPr txBox="1"/>
          <p:nvPr/>
        </p:nvSpPr>
        <p:spPr>
          <a:xfrm>
            <a:off x="4479092" y="382703"/>
            <a:ext cx="3594253"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Génération hydraulique B747 - 400</a:t>
            </a:r>
          </a:p>
        </p:txBody>
      </p:sp>
    </p:spTree>
    <p:extLst>
      <p:ext uri="{BB962C8B-B14F-4D97-AF65-F5344CB8AC3E}">
        <p14:creationId xmlns:p14="http://schemas.microsoft.com/office/powerpoint/2010/main" val="26625975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5C4DB2ED-391B-7B80-FC33-3372747DFD0D}"/>
              </a:ext>
            </a:extLst>
          </p:cNvPr>
          <p:cNvPicPr>
            <a:picLocks noGrp="1" noChangeAspect="1"/>
          </p:cNvPicPr>
          <p:nvPr>
            <p:ph idx="1"/>
          </p:nvPr>
        </p:nvPicPr>
        <p:blipFill>
          <a:blip r:embed="rId2"/>
          <a:stretch>
            <a:fillRect/>
          </a:stretch>
        </p:blipFill>
        <p:spPr>
          <a:xfrm>
            <a:off x="7821976" y="765044"/>
            <a:ext cx="3991058" cy="5884775"/>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93A94C43-CAEC-E812-BE1F-D911C10321FB}"/>
              </a:ext>
            </a:extLst>
          </p:cNvPr>
          <p:cNvSpPr txBox="1"/>
          <p:nvPr/>
        </p:nvSpPr>
        <p:spPr>
          <a:xfrm>
            <a:off x="572877" y="2617549"/>
            <a:ext cx="7053549"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circuits de ces deux avions sont rigoureusement identiques ; ci-dessous, schéma de la génération A330</a:t>
            </a:r>
          </a:p>
        </p:txBody>
      </p:sp>
      <p:sp>
        <p:nvSpPr>
          <p:cNvPr id="6" name="ZoneTexte 5">
            <a:extLst>
              <a:ext uri="{FF2B5EF4-FFF2-40B4-BE49-F238E27FC236}">
                <a16:creationId xmlns:a16="http://schemas.microsoft.com/office/drawing/2014/main" id="{D93D38D7-D500-9D1D-5B7F-A1B90A7E72AF}"/>
              </a:ext>
            </a:extLst>
          </p:cNvPr>
          <p:cNvSpPr txBox="1"/>
          <p:nvPr/>
        </p:nvSpPr>
        <p:spPr>
          <a:xfrm>
            <a:off x="3946333" y="311705"/>
            <a:ext cx="42993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Génération hydraulique Airbus 330 / 340</a:t>
            </a:r>
          </a:p>
        </p:txBody>
      </p:sp>
    </p:spTree>
    <p:extLst>
      <p:ext uri="{BB962C8B-B14F-4D97-AF65-F5344CB8AC3E}">
        <p14:creationId xmlns:p14="http://schemas.microsoft.com/office/powerpoint/2010/main" val="28271855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661596-DEF7-D91A-BE6A-899C6F87AD62}"/>
              </a:ext>
            </a:extLst>
          </p:cNvPr>
          <p:cNvSpPr>
            <a:spLocks noGrp="1"/>
          </p:cNvSpPr>
          <p:nvPr>
            <p:ph type="title"/>
          </p:nvPr>
        </p:nvSpPr>
        <p:spPr>
          <a:xfrm>
            <a:off x="3350046" y="175829"/>
            <a:ext cx="5022773" cy="505208"/>
          </a:xfrm>
        </p:spPr>
        <p:style>
          <a:lnRef idx="2">
            <a:schemeClr val="accent2"/>
          </a:lnRef>
          <a:fillRef idx="1">
            <a:schemeClr val="lt1"/>
          </a:fillRef>
          <a:effectRef idx="0">
            <a:schemeClr val="accent2"/>
          </a:effectRef>
          <a:fontRef idx="minor">
            <a:schemeClr val="dk1"/>
          </a:fontRef>
        </p:style>
        <p:txBody>
          <a:bodyPr>
            <a:normAutofit/>
          </a:bodyPr>
          <a:lstStyle/>
          <a:p>
            <a:pPr algn="ctr"/>
            <a:r>
              <a:rPr lang="fr-FR" sz="2400"/>
              <a:t>Liquide Hydraulique</a:t>
            </a:r>
          </a:p>
        </p:txBody>
      </p:sp>
      <p:sp>
        <p:nvSpPr>
          <p:cNvPr id="5" name="ZoneTexte 4">
            <a:extLst>
              <a:ext uri="{FF2B5EF4-FFF2-40B4-BE49-F238E27FC236}">
                <a16:creationId xmlns:a16="http://schemas.microsoft.com/office/drawing/2014/main" id="{A324A889-E9F7-CBDD-96CB-A7521ACB4221}"/>
              </a:ext>
            </a:extLst>
          </p:cNvPr>
          <p:cNvSpPr txBox="1"/>
          <p:nvPr/>
        </p:nvSpPr>
        <p:spPr>
          <a:xfrm>
            <a:off x="1121506" y="4205153"/>
            <a:ext cx="10767734" cy="19928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63538" algn="just">
              <a:spcBef>
                <a:spcPts val="300"/>
              </a:spcBef>
              <a:spcAft>
                <a:spcPts val="136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Les liquides d’origine </a:t>
            </a:r>
            <a:r>
              <a:rPr lang="fr-FR" sz="1800" b="1" dirty="0">
                <a:effectLst/>
                <a:latin typeface="Times New Roman" panose="02020603050405020304" pitchFamily="18" charset="0"/>
                <a:ea typeface="Times New Roman" panose="02020603050405020304" pitchFamily="18" charset="0"/>
              </a:rPr>
              <a:t>végétale</a:t>
            </a:r>
            <a:r>
              <a:rPr lang="fr-FR" sz="1800" dirty="0">
                <a:effectLst/>
                <a:latin typeface="Times New Roman" panose="02020603050405020304" pitchFamily="18" charset="0"/>
                <a:ea typeface="Times New Roman" panose="02020603050405020304" pitchFamily="18" charset="0"/>
              </a:rPr>
              <a:t> n’étant plus utilisés en aviation</a:t>
            </a:r>
          </a:p>
          <a:p>
            <a:pPr indent="363538" algn="just">
              <a:lnSpc>
                <a:spcPct val="150000"/>
              </a:lnSpc>
              <a:spcBef>
                <a:spcPts val="300"/>
              </a:spcBef>
              <a:spcAft>
                <a:spcPts val="1360"/>
              </a:spcAft>
              <a:buFont typeface="Arial" panose="020B0604020202020204" pitchFamily="34" charset="0"/>
              <a:buChar char="•"/>
            </a:pPr>
            <a:r>
              <a:rPr lang="fr-FR" dirty="0">
                <a:latin typeface="Times New Roman" panose="02020603050405020304" pitchFamily="18" charset="0"/>
                <a:ea typeface="Times New Roman" panose="02020603050405020304" pitchFamily="18" charset="0"/>
              </a:rPr>
              <a:t>L</a:t>
            </a:r>
            <a:r>
              <a:rPr lang="fr-FR" sz="1800" dirty="0">
                <a:effectLst/>
                <a:latin typeface="Times New Roman" panose="02020603050405020304" pitchFamily="18" charset="0"/>
                <a:ea typeface="Times New Roman" panose="02020603050405020304" pitchFamily="18" charset="0"/>
              </a:rPr>
              <a:t>es fluides hydrauliques d’origine </a:t>
            </a:r>
            <a:r>
              <a:rPr lang="fr-FR" sz="1800" b="1" dirty="0">
                <a:effectLst/>
                <a:latin typeface="Times New Roman" panose="02020603050405020304" pitchFamily="18" charset="0"/>
                <a:ea typeface="Times New Roman" panose="02020603050405020304" pitchFamily="18" charset="0"/>
              </a:rPr>
              <a:t>minérale</a:t>
            </a:r>
            <a:r>
              <a:rPr lang="fr-FR" sz="1800" dirty="0">
                <a:effectLst/>
                <a:latin typeface="Times New Roman" panose="02020603050405020304" pitchFamily="18" charset="0"/>
                <a:ea typeface="Times New Roman" panose="02020603050405020304" pitchFamily="18" charset="0"/>
              </a:rPr>
              <a:t> sont utilisés dans les circuits basse et moyenne pressions </a:t>
            </a:r>
          </a:p>
          <a:p>
            <a:pPr indent="363538" algn="just">
              <a:spcBef>
                <a:spcPts val="300"/>
              </a:spcBef>
              <a:spcAft>
                <a:spcPts val="136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Ceux d’origine </a:t>
            </a:r>
            <a:r>
              <a:rPr lang="fr-FR" sz="1800" b="1" dirty="0">
                <a:effectLst/>
                <a:latin typeface="Times New Roman" panose="02020603050405020304" pitchFamily="18" charset="0"/>
                <a:ea typeface="Times New Roman" panose="02020603050405020304" pitchFamily="18" charset="0"/>
              </a:rPr>
              <a:t>synthétique</a:t>
            </a:r>
            <a:r>
              <a:rPr lang="fr-FR" sz="1800" dirty="0">
                <a:effectLst/>
                <a:latin typeface="Times New Roman" panose="02020603050405020304" pitchFamily="18" charset="0"/>
                <a:ea typeface="Times New Roman" panose="02020603050405020304" pitchFamily="18" charset="0"/>
              </a:rPr>
              <a:t> dans les circuits haute pression.</a:t>
            </a:r>
          </a:p>
          <a:p>
            <a:pPr indent="363538" algn="ctr">
              <a:spcBef>
                <a:spcPts val="300"/>
              </a:spcBef>
              <a:spcAft>
                <a:spcPts val="1360"/>
              </a:spcAft>
            </a:pPr>
            <a:r>
              <a:rPr lang="fr-FR" sz="1800" i="1" u="sng" dirty="0">
                <a:effectLst/>
                <a:latin typeface="Times New Roman" panose="02020603050405020304" pitchFamily="18" charset="0"/>
                <a:ea typeface="Times New Roman" panose="02020603050405020304" pitchFamily="18" charset="0"/>
              </a:rPr>
              <a:t>Ces liquides possèdent des propriétés</a:t>
            </a:r>
          </a:p>
        </p:txBody>
      </p:sp>
      <p:pic>
        <p:nvPicPr>
          <p:cNvPr id="3074" name="Picture 2" descr="Huile hydraulique HVLP 32">
            <a:extLst>
              <a:ext uri="{FF2B5EF4-FFF2-40B4-BE49-F238E27FC236}">
                <a16:creationId xmlns:a16="http://schemas.microsoft.com/office/drawing/2014/main" id="{DD362C1C-B103-F6CC-0729-57AE1EF171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892" y="1371533"/>
            <a:ext cx="2143125" cy="2143125"/>
          </a:xfrm>
          <a:prstGeom prst="rect">
            <a:avLst/>
          </a:prstGeom>
        </p:spPr>
        <p:style>
          <a:lnRef idx="2">
            <a:schemeClr val="accent2"/>
          </a:lnRef>
          <a:fillRef idx="1">
            <a:schemeClr val="lt1"/>
          </a:fillRef>
          <a:effectRef idx="0">
            <a:schemeClr val="accent2"/>
          </a:effectRef>
          <a:fontRef idx="minor">
            <a:schemeClr val="dk1"/>
          </a:fontRef>
        </p:style>
      </p:pic>
      <p:pic>
        <p:nvPicPr>
          <p:cNvPr id="3076" name="Picture 4" descr="Pneumatique et conditionnement d'air sur B737-800 - FlightSim Corner">
            <a:extLst>
              <a:ext uri="{FF2B5EF4-FFF2-40B4-BE49-F238E27FC236}">
                <a16:creationId xmlns:a16="http://schemas.microsoft.com/office/drawing/2014/main" id="{02218167-072E-DACB-C48D-9A08F37B5F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9984" y="274981"/>
            <a:ext cx="2949256" cy="382836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234254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4F73ADA-C788-9F92-47B2-869E91A7C12A}"/>
              </a:ext>
            </a:extLst>
          </p:cNvPr>
          <p:cNvSpPr txBox="1"/>
          <p:nvPr/>
        </p:nvSpPr>
        <p:spPr>
          <a:xfrm>
            <a:off x="1028395" y="2787491"/>
            <a:ext cx="6452058" cy="16106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300"/>
              </a:spcBef>
              <a:spcAft>
                <a:spcPts val="1260"/>
              </a:spcAft>
            </a:pPr>
            <a:r>
              <a:rPr lang="fr-FR" b="1" dirty="0">
                <a:latin typeface="Times New Roman" panose="02020603050405020304" pitchFamily="18" charset="0"/>
                <a:ea typeface="Times New Roman" panose="02020603050405020304" pitchFamily="18" charset="0"/>
                <a:cs typeface="Times New Roman" panose="02020603050405020304" pitchFamily="18" charset="0"/>
              </a:rPr>
              <a:t>C</a:t>
            </a: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ompressibilité </a:t>
            </a:r>
          </a:p>
          <a:p>
            <a:pPr marL="285750" indent="-285750" algn="just">
              <a:spcBef>
                <a:spcPts val="300"/>
              </a:spcBef>
              <a:spcAft>
                <a:spcPts val="1260"/>
              </a:spcAft>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C</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’est la faculté que possède un fluide de varier de volume sous une pression. </a:t>
            </a:r>
          </a:p>
          <a:p>
            <a:pPr marL="285750" indent="-285750" algn="just">
              <a:spcBef>
                <a:spcPts val="300"/>
              </a:spcBef>
              <a:spcAft>
                <a:spcPts val="126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On considère les liquides incompressibles (p = </a:t>
            </a:r>
            <a:r>
              <a:rPr lang="fr-FR" sz="1800" dirty="0" err="1">
                <a:effectLst/>
                <a:latin typeface="Times New Roman" panose="02020603050405020304" pitchFamily="18" charset="0"/>
                <a:ea typeface="Times New Roman" panose="02020603050405020304" pitchFamily="18" charset="0"/>
                <a:cs typeface="Times New Roman" panose="02020603050405020304" pitchFamily="18" charset="0"/>
              </a:rPr>
              <a:t>cte</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8BCB6C7E-5B16-A2C2-84E1-828EE79B9FD9}"/>
              </a:ext>
            </a:extLst>
          </p:cNvPr>
          <p:cNvSpPr txBox="1"/>
          <p:nvPr/>
        </p:nvSpPr>
        <p:spPr>
          <a:xfrm>
            <a:off x="4963293" y="556176"/>
            <a:ext cx="260999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ctr">
              <a:spcBef>
                <a:spcPts val="300"/>
              </a:spcBef>
              <a:spcAft>
                <a:spcPts val="1360"/>
              </a:spcAft>
            </a:pPr>
            <a:r>
              <a:rPr lang="fr-FR" dirty="0">
                <a:latin typeface="Times New Roman" panose="02020603050405020304" pitchFamily="18" charset="0"/>
                <a:ea typeface="Times New Roman" panose="02020603050405020304" pitchFamily="18" charset="0"/>
              </a:rPr>
              <a:t>P</a:t>
            </a:r>
            <a:r>
              <a:rPr lang="fr-FR" sz="1800" dirty="0">
                <a:effectLst/>
                <a:latin typeface="Times New Roman" panose="02020603050405020304" pitchFamily="18" charset="0"/>
                <a:ea typeface="Times New Roman" panose="02020603050405020304" pitchFamily="18" charset="0"/>
              </a:rPr>
              <a:t>ropriétés </a:t>
            </a:r>
            <a:r>
              <a:rPr lang="fr-FR" dirty="0">
                <a:latin typeface="Times New Roman" panose="02020603050405020304" pitchFamily="18" charset="0"/>
                <a:ea typeface="Times New Roman" panose="02020603050405020304" pitchFamily="18" charset="0"/>
              </a:rPr>
              <a:t> des </a:t>
            </a:r>
            <a:r>
              <a:rPr lang="fr-FR" sz="1800" dirty="0">
                <a:effectLst/>
                <a:latin typeface="Times New Roman" panose="02020603050405020304" pitchFamily="18" charset="0"/>
                <a:ea typeface="Times New Roman" panose="02020603050405020304" pitchFamily="18" charset="0"/>
              </a:rPr>
              <a:t>liquides</a:t>
            </a:r>
          </a:p>
        </p:txBody>
      </p:sp>
      <p:pic>
        <p:nvPicPr>
          <p:cNvPr id="4098" name="Picture 2" descr="Compressibilité comparées de l'air et de l'eau - YouTube">
            <a:extLst>
              <a:ext uri="{FF2B5EF4-FFF2-40B4-BE49-F238E27FC236}">
                <a16:creationId xmlns:a16="http://schemas.microsoft.com/office/drawing/2014/main" id="{7DEFE252-2106-F671-2433-7A536CBE2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4861" y="2668914"/>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43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BCB6C7E-5B16-A2C2-84E1-828EE79B9FD9}"/>
              </a:ext>
            </a:extLst>
          </p:cNvPr>
          <p:cNvSpPr txBox="1"/>
          <p:nvPr/>
        </p:nvSpPr>
        <p:spPr>
          <a:xfrm>
            <a:off x="4963293" y="556176"/>
            <a:ext cx="260999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838200" algn="ctr">
              <a:spcBef>
                <a:spcPts val="300"/>
              </a:spcBef>
              <a:spcAft>
                <a:spcPts val="1360"/>
              </a:spcAft>
            </a:pPr>
            <a:r>
              <a:rPr lang="fr-FR" dirty="0">
                <a:latin typeface="Times New Roman" panose="02020603050405020304" pitchFamily="18" charset="0"/>
                <a:ea typeface="Times New Roman" panose="02020603050405020304" pitchFamily="18" charset="0"/>
              </a:rPr>
              <a:t>P</a:t>
            </a:r>
            <a:r>
              <a:rPr lang="fr-FR" sz="1800" dirty="0">
                <a:effectLst/>
                <a:latin typeface="Times New Roman" panose="02020603050405020304" pitchFamily="18" charset="0"/>
                <a:ea typeface="Times New Roman" panose="02020603050405020304" pitchFamily="18" charset="0"/>
              </a:rPr>
              <a:t>ropriétés </a:t>
            </a:r>
            <a:r>
              <a:rPr lang="fr-FR" dirty="0">
                <a:latin typeface="Times New Roman" panose="02020603050405020304" pitchFamily="18" charset="0"/>
                <a:ea typeface="Times New Roman" panose="02020603050405020304" pitchFamily="18" charset="0"/>
              </a:rPr>
              <a:t> des </a:t>
            </a:r>
            <a:r>
              <a:rPr lang="fr-FR" sz="1800" dirty="0">
                <a:effectLst/>
                <a:latin typeface="Times New Roman" panose="02020603050405020304" pitchFamily="18" charset="0"/>
                <a:ea typeface="Times New Roman" panose="02020603050405020304" pitchFamily="18" charset="0"/>
              </a:rPr>
              <a:t>liquides</a:t>
            </a:r>
          </a:p>
        </p:txBody>
      </p:sp>
      <p:sp>
        <p:nvSpPr>
          <p:cNvPr id="7" name="ZoneTexte 6">
            <a:extLst>
              <a:ext uri="{FF2B5EF4-FFF2-40B4-BE49-F238E27FC236}">
                <a16:creationId xmlns:a16="http://schemas.microsoft.com/office/drawing/2014/main" id="{9752716A-0C30-DE1E-D886-A13CFA2C5365}"/>
              </a:ext>
            </a:extLst>
          </p:cNvPr>
          <p:cNvSpPr txBox="1"/>
          <p:nvPr/>
        </p:nvSpPr>
        <p:spPr>
          <a:xfrm>
            <a:off x="475119" y="1462034"/>
            <a:ext cx="7556178" cy="473347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spcBef>
                <a:spcPts val="300"/>
              </a:spcBef>
              <a:spcAft>
                <a:spcPts val="0"/>
              </a:spcAft>
            </a:pPr>
            <a:r>
              <a:rPr lang="fr-FR" b="1" dirty="0">
                <a:latin typeface="Times New Roman" panose="02020603050405020304" pitchFamily="18" charset="0"/>
                <a:ea typeface="Times New Roman" panose="02020603050405020304" pitchFamily="18" charset="0"/>
                <a:cs typeface="Times New Roman" panose="02020603050405020304" pitchFamily="18" charset="0"/>
              </a:rPr>
              <a:t>V</a:t>
            </a: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iscosité </a:t>
            </a:r>
          </a:p>
          <a:p>
            <a:pPr marL="285750" indent="-285750" algn="just">
              <a:lnSpc>
                <a:spcPct val="150000"/>
              </a:lnSpc>
              <a:spcBef>
                <a:spcPts val="300"/>
              </a:spcBef>
              <a:spcAft>
                <a:spcPts val="0"/>
              </a:spcAft>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C</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’est la faculté que possède un fluide de s’écouler plus ou moins facilement.</a:t>
            </a:r>
          </a:p>
          <a:p>
            <a:pPr marL="285750" indent="-285750" algn="just">
              <a:lnSpc>
                <a:spcPct val="150000"/>
              </a:lnSpc>
              <a:spcBef>
                <a:spcPts val="300"/>
              </a:spcBef>
              <a:spcAft>
                <a:spcPts val="0"/>
              </a:spcAft>
              <a:buFont typeface="Arial" panose="020B0604020202020204" pitchFamily="34" charset="0"/>
              <a:buChar char="•"/>
            </a:pPr>
            <a:r>
              <a:rPr lang="fr-FR" dirty="0">
                <a:solidFill>
                  <a:srgbClr val="000000"/>
                </a:solidFill>
                <a:latin typeface="Arial" panose="020B0604020202020204" pitchFamily="34" charset="0"/>
                <a:ea typeface="Times New Roman" panose="02020603050405020304" pitchFamily="18" charset="0"/>
                <a:cs typeface="Arial" panose="020B0604020202020204" pitchFamily="34" charset="0"/>
              </a:rPr>
              <a:t>exprimant sa résistance à une force tangentielle.</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lgn="just">
              <a:lnSpc>
                <a:spcPct val="150000"/>
              </a:lnSpc>
              <a:spcBef>
                <a:spcPts val="300"/>
              </a:spcBef>
              <a:spcAft>
                <a:spcPts val="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Les molécules glissent les unes contre les autres.</a:t>
            </a:r>
          </a:p>
          <a:p>
            <a:pPr marL="285750" indent="-285750">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y a frottement, d’où perte d’énergie et transformation en chaleur. </a:t>
            </a:r>
          </a:p>
          <a:p>
            <a:pPr marL="285750" indent="-285750">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Ce sont les pertes de charges qui augmentent avec : </a:t>
            </a:r>
          </a:p>
          <a:p>
            <a:pPr marL="742950" lvl="1" indent="-285750">
              <a:lnSpc>
                <a:spcPct val="150000"/>
              </a:lnSpc>
              <a:buFont typeface="Courier New" panose="02070309020205020404" pitchFamily="49" charset="0"/>
              <a:buChar char="o"/>
            </a:pPr>
            <a:r>
              <a:rPr lang="fr-FR"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l’augmentation de la vitesse ; </a:t>
            </a:r>
          </a:p>
          <a:p>
            <a:pPr marL="742950" lvl="1" indent="-285750">
              <a:lnSpc>
                <a:spcPct val="150000"/>
              </a:lnSpc>
              <a:buFont typeface="Courier New" panose="02070309020205020404" pitchFamily="49" charset="0"/>
              <a:buChar char="o"/>
            </a:pPr>
            <a:r>
              <a:rPr lang="fr-FR"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 longueur </a:t>
            </a:r>
          </a:p>
          <a:p>
            <a:pPr marL="742950" lvl="1" indent="-285750">
              <a:lnSpc>
                <a:spcPct val="150000"/>
              </a:lnSpc>
              <a:buFont typeface="Courier New" panose="02070309020205020404" pitchFamily="49" charset="0"/>
              <a:buChar char="o"/>
            </a:pPr>
            <a:r>
              <a:rPr lang="fr-FR"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et la faible section de la tuyauterie ; </a:t>
            </a:r>
          </a:p>
          <a:p>
            <a:pPr marL="742950" lvl="1" indent="-285750">
              <a:lnSpc>
                <a:spcPct val="150000"/>
              </a:lnSpc>
              <a:buFont typeface="Courier New" panose="02070309020205020404" pitchFamily="49" charset="0"/>
              <a:buChar char="o"/>
            </a:pPr>
            <a:r>
              <a:rPr lang="fr-FR"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 pression élevée ; </a:t>
            </a:r>
          </a:p>
          <a:p>
            <a:pPr marL="742950" lvl="1" indent="-285750">
              <a:lnSpc>
                <a:spcPct val="150000"/>
              </a:lnSpc>
              <a:buFont typeface="Courier New" panose="02070309020205020404" pitchFamily="49" charset="0"/>
              <a:buChar char="o"/>
            </a:pPr>
            <a:r>
              <a:rPr lang="fr-FR"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 viscosité du </a:t>
            </a:r>
            <a:r>
              <a:rPr lang="fr-FR" dirty="0" err="1">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liquide</a:t>
            </a:r>
            <a:r>
              <a:rPr lang="fr-FR" dirty="0" err="1">
                <a:solidFill>
                  <a:srgbClr val="000000"/>
                </a:solidFill>
                <a:latin typeface="Arial" panose="020B0604020202020204" pitchFamily="34" charset="0"/>
                <a:ea typeface="Times New Roman" panose="02020603050405020304" pitchFamily="18" charset="0"/>
                <a:cs typeface="Arial" panose="020B0604020202020204" pitchFamily="34" charset="0"/>
              </a:rPr>
              <a:t>La</a:t>
            </a:r>
            <a:r>
              <a:rPr lang="fr-FR" dirty="0">
                <a:solidFill>
                  <a:srgbClr val="000000"/>
                </a:solidFill>
                <a:latin typeface="Arial" panose="020B0604020202020204" pitchFamily="34" charset="0"/>
                <a:ea typeface="Times New Roman" panose="02020603050405020304" pitchFamily="18" charset="0"/>
                <a:cs typeface="Arial" panose="020B0604020202020204" pitchFamily="34" charset="0"/>
              </a:rPr>
              <a:t> viscosité d’un fluide est la propriété</a:t>
            </a:r>
            <a:endParaRPr lang="fr-FR" dirty="0"/>
          </a:p>
        </p:txBody>
      </p:sp>
      <p:pic>
        <p:nvPicPr>
          <p:cNvPr id="5122" name="Picture 2" descr="Viscosité : définition et explications">
            <a:extLst>
              <a:ext uri="{FF2B5EF4-FFF2-40B4-BE49-F238E27FC236}">
                <a16:creationId xmlns:a16="http://schemas.microsoft.com/office/drawing/2014/main" id="{77195B89-32C5-0C5C-A650-E1A711FD9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6207" y="3555238"/>
            <a:ext cx="3387145" cy="2537089"/>
          </a:xfrm>
          <a:prstGeom prst="rect">
            <a:avLst/>
          </a:prstGeom>
        </p:spPr>
        <p:style>
          <a:lnRef idx="2">
            <a:schemeClr val="accent2"/>
          </a:lnRef>
          <a:fillRef idx="1">
            <a:schemeClr val="lt1"/>
          </a:fillRef>
          <a:effectRef idx="0">
            <a:schemeClr val="accent2"/>
          </a:effectRef>
          <a:fontRef idx="minor">
            <a:schemeClr val="dk1"/>
          </a:fontRef>
        </p:style>
      </p:pic>
      <p:pic>
        <p:nvPicPr>
          <p:cNvPr id="1026" name="Picture 2">
            <a:extLst>
              <a:ext uri="{FF2B5EF4-FFF2-40B4-BE49-F238E27FC236}">
                <a16:creationId xmlns:a16="http://schemas.microsoft.com/office/drawing/2014/main" id="{F173D75D-2F5F-608B-2CCC-FE90765CF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1314" y="1462034"/>
            <a:ext cx="3538537" cy="147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0557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39D1DD8-5475-3C20-4D12-6163EFC9F2D5}"/>
              </a:ext>
            </a:extLst>
          </p:cNvPr>
          <p:cNvSpPr txBox="1"/>
          <p:nvPr/>
        </p:nvSpPr>
        <p:spPr>
          <a:xfrm>
            <a:off x="447352" y="3257100"/>
            <a:ext cx="7695228"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200000"/>
              </a:lnSpc>
              <a:tabLst>
                <a:tab pos="4152900" algn="l"/>
              </a:tabLst>
            </a:pP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Pouvoir lubrifiant </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algn="just">
              <a:tabLst>
                <a:tab pos="4152900" algn="l"/>
              </a:tabLst>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doit être suffisant pour assurer un graissage convenable des différents équipements de circuit (pompes, vérins, moteurs).</a:t>
            </a:r>
          </a:p>
        </p:txBody>
      </p:sp>
      <p:sp>
        <p:nvSpPr>
          <p:cNvPr id="6" name="ZoneTexte 5">
            <a:extLst>
              <a:ext uri="{FF2B5EF4-FFF2-40B4-BE49-F238E27FC236}">
                <a16:creationId xmlns:a16="http://schemas.microsoft.com/office/drawing/2014/main" id="{0C0C206E-E9E2-82CF-EB41-ED2255236D16}"/>
              </a:ext>
            </a:extLst>
          </p:cNvPr>
          <p:cNvSpPr txBox="1"/>
          <p:nvPr/>
        </p:nvSpPr>
        <p:spPr>
          <a:xfrm>
            <a:off x="4936671" y="150165"/>
            <a:ext cx="231865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3180"/>
              </a:spcBef>
              <a:spcAft>
                <a:spcPts val="710"/>
              </a:spcAft>
            </a:pP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Propriétés requises</a:t>
            </a:r>
          </a:p>
        </p:txBody>
      </p:sp>
      <p:pic>
        <p:nvPicPr>
          <p:cNvPr id="6146" name="Picture 2" descr="Quelle huile pour réducteur à utiliser pour lubrifier vos machines  agricoles ? - Pricelub Blog">
            <a:extLst>
              <a:ext uri="{FF2B5EF4-FFF2-40B4-BE49-F238E27FC236}">
                <a16:creationId xmlns:a16="http://schemas.microsoft.com/office/drawing/2014/main" id="{6706BAFF-7486-2F5F-32AE-2AF3A4EB8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2482" y="2568458"/>
            <a:ext cx="3441247" cy="257761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C654B03D-504F-F352-BD85-9AC423703FE8}"/>
              </a:ext>
            </a:extLst>
          </p:cNvPr>
          <p:cNvSpPr txBox="1"/>
          <p:nvPr/>
        </p:nvSpPr>
        <p:spPr>
          <a:xfrm>
            <a:off x="625206" y="619091"/>
            <a:ext cx="11206909" cy="87357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Les propriétés principales des fluides hydrauliques sont identiques à celles des huiles. </a:t>
            </a:r>
          </a:p>
          <a:p>
            <a:pPr algn="just">
              <a:lnSpc>
                <a:spcPct val="150000"/>
              </a:lnSpc>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Toutefois, en raison de leur utilisation particulière, ils doivent posséder certaines d’entre elles à un degré élevé.</a:t>
            </a:r>
          </a:p>
        </p:txBody>
      </p:sp>
    </p:spTree>
    <p:extLst>
      <p:ext uri="{BB962C8B-B14F-4D97-AF65-F5344CB8AC3E}">
        <p14:creationId xmlns:p14="http://schemas.microsoft.com/office/powerpoint/2010/main" val="86241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F5C3DB9-6A91-CC16-71BA-D2E29D6B3190}"/>
              </a:ext>
            </a:extLst>
          </p:cNvPr>
          <p:cNvSpPr txBox="1"/>
          <p:nvPr/>
        </p:nvSpPr>
        <p:spPr>
          <a:xfrm>
            <a:off x="274992" y="1508025"/>
            <a:ext cx="7943592" cy="44858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55600" algn="just">
              <a:spcBef>
                <a:spcPts val="300"/>
              </a:spcBef>
              <a:spcAft>
                <a:spcPts val="120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Sur les moyens et gros porteurs actuels, les servitudes ont atteint de telles masses et surfaces, la vitesse très importante (V</a:t>
            </a:r>
            <a:r>
              <a:rPr lang="fr-FR" sz="1800" baseline="30000" dirty="0">
                <a:effectLst/>
                <a:latin typeface="Times New Roman" panose="02020603050405020304" pitchFamily="18" charset="0"/>
                <a:ea typeface="Times New Roman" panose="02020603050405020304" pitchFamily="18" charset="0"/>
              </a:rPr>
              <a:t>2</a:t>
            </a:r>
            <a:r>
              <a:rPr lang="fr-FR" sz="1800" dirty="0">
                <a:effectLst/>
                <a:latin typeface="Times New Roman" panose="02020603050405020304" pitchFamily="18" charset="0"/>
                <a:ea typeface="Times New Roman" panose="02020603050405020304" pitchFamily="18" charset="0"/>
              </a:rPr>
              <a:t>) </a:t>
            </a:r>
          </a:p>
          <a:p>
            <a:pPr indent="355600" algn="just">
              <a:spcBef>
                <a:spcPts val="300"/>
              </a:spcBef>
              <a:spcAft>
                <a:spcPts val="1200"/>
              </a:spcAft>
              <a:buFont typeface="Arial" panose="020B0604020202020204" pitchFamily="34" charset="0"/>
              <a:buChar char="•"/>
            </a:pPr>
            <a:r>
              <a:rPr lang="fr-FR" dirty="0">
                <a:latin typeface="Times New Roman" panose="02020603050405020304" pitchFamily="18" charset="0"/>
                <a:ea typeface="Times New Roman" panose="02020603050405020304" pitchFamily="18" charset="0"/>
              </a:rPr>
              <a:t>I</a:t>
            </a:r>
            <a:r>
              <a:rPr lang="fr-FR" sz="1800" dirty="0">
                <a:effectLst/>
                <a:latin typeface="Times New Roman" panose="02020603050405020304" pitchFamily="18" charset="0"/>
                <a:ea typeface="Times New Roman" panose="02020603050405020304" pitchFamily="18" charset="0"/>
              </a:rPr>
              <a:t>l est donc nécessaire et indispensable d’assister le pilote dans l’exécution des manœuvres.</a:t>
            </a:r>
          </a:p>
          <a:p>
            <a:pPr indent="355600" algn="just">
              <a:spcBef>
                <a:spcPts val="300"/>
              </a:spcBef>
              <a:spcAft>
                <a:spcPts val="120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A bord, plusieurs énergies sont disponibles : </a:t>
            </a:r>
          </a:p>
          <a:p>
            <a:pPr marL="742950" lvl="1" indent="-285750" algn="just">
              <a:spcBef>
                <a:spcPts val="300"/>
              </a:spcBef>
              <a:spcAft>
                <a:spcPts val="1200"/>
              </a:spcAft>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rPr>
              <a:t>électrique, </a:t>
            </a:r>
          </a:p>
          <a:p>
            <a:pPr marL="742950" lvl="1" indent="-285750" algn="just">
              <a:spcBef>
                <a:spcPts val="300"/>
              </a:spcBef>
              <a:spcAft>
                <a:spcPts val="1200"/>
              </a:spcAft>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rPr>
              <a:t>pneumatique </a:t>
            </a:r>
          </a:p>
          <a:p>
            <a:pPr marL="742950" lvl="1" indent="-285750" algn="just">
              <a:spcBef>
                <a:spcPts val="300"/>
              </a:spcBef>
              <a:spcAft>
                <a:spcPts val="1200"/>
              </a:spcAft>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rPr>
              <a:t>hydraulique,</a:t>
            </a:r>
          </a:p>
          <a:p>
            <a:pPr marL="285750" indent="-285750" algn="just">
              <a:spcBef>
                <a:spcPts val="300"/>
              </a:spcBef>
              <a:spcAft>
                <a:spcPts val="120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 C’est cette dernière qui sera le plus fréquemment utilisée, puisqu’elle présente des avantages par rapport aux deux autres.</a:t>
            </a:r>
          </a:p>
          <a:p>
            <a:pPr indent="355600" algn="just">
              <a:spcBef>
                <a:spcPts val="300"/>
              </a:spcBef>
              <a:spcAft>
                <a:spcPts val="1200"/>
              </a:spcAft>
              <a:buFont typeface="Arial" panose="020B0604020202020204" pitchFamily="34" charset="0"/>
              <a:buChar char="•"/>
            </a:pPr>
            <a:endParaRPr lang="fr-FR" sz="1800" dirty="0">
              <a:effectLst/>
              <a:latin typeface="Times New Roman" panose="02020603050405020304" pitchFamily="18" charset="0"/>
              <a:ea typeface="Times New Roman" panose="02020603050405020304" pitchFamily="18" charset="0"/>
            </a:endParaRPr>
          </a:p>
        </p:txBody>
      </p:sp>
      <p:pic>
        <p:nvPicPr>
          <p:cNvPr id="1026" name="Picture 2" descr="AF 747 : l'émouvant dernier vol du Boeing 747 d'Air France">
            <a:extLst>
              <a:ext uri="{FF2B5EF4-FFF2-40B4-BE49-F238E27FC236}">
                <a16:creationId xmlns:a16="http://schemas.microsoft.com/office/drawing/2014/main" id="{55389B62-F415-BA20-B6CC-DF9C47F18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851" y="889441"/>
            <a:ext cx="3375125" cy="20961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Q de fr.rec.aviation">
            <a:extLst>
              <a:ext uri="{FF2B5EF4-FFF2-40B4-BE49-F238E27FC236}">
                <a16:creationId xmlns:a16="http://schemas.microsoft.com/office/drawing/2014/main" id="{CE3ABD52-B400-F1F4-18C5-29CA7EB709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5345" y="3429000"/>
            <a:ext cx="3449631" cy="209613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69C1DBF6-D4A5-D040-1EBD-8899D40E36EB}"/>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Tree>
    <p:extLst>
      <p:ext uri="{BB962C8B-B14F-4D97-AF65-F5344CB8AC3E}">
        <p14:creationId xmlns:p14="http://schemas.microsoft.com/office/powerpoint/2010/main" val="77502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39D1DD8-5475-3C20-4D12-6163EFC9F2D5}"/>
              </a:ext>
            </a:extLst>
          </p:cNvPr>
          <p:cNvSpPr txBox="1"/>
          <p:nvPr/>
        </p:nvSpPr>
        <p:spPr>
          <a:xfrm>
            <a:off x="205994" y="815889"/>
            <a:ext cx="7241407" cy="29510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Faible tendance à l’émulsion </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 liquide, étant continuellement en mouvement et sous pression,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ne doit pas s’émulsionner au contact de l’air pour éviter la formation de mousse,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inconvénients d’inclure des poches d’air dans le circuit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troubler le fonctionnement des différentes servitudes</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 fluide devient partiellement compressible.</a:t>
            </a:r>
          </a:p>
        </p:txBody>
      </p:sp>
      <p:sp>
        <p:nvSpPr>
          <p:cNvPr id="6" name="ZoneTexte 5">
            <a:extLst>
              <a:ext uri="{FF2B5EF4-FFF2-40B4-BE49-F238E27FC236}">
                <a16:creationId xmlns:a16="http://schemas.microsoft.com/office/drawing/2014/main" id="{0C0C206E-E9E2-82CF-EB41-ED2255236D16}"/>
              </a:ext>
            </a:extLst>
          </p:cNvPr>
          <p:cNvSpPr txBox="1"/>
          <p:nvPr/>
        </p:nvSpPr>
        <p:spPr>
          <a:xfrm>
            <a:off x="4936671" y="150165"/>
            <a:ext cx="231865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3180"/>
              </a:spcBef>
              <a:spcAft>
                <a:spcPts val="710"/>
              </a:spcAft>
            </a:pP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Propriétés requises</a:t>
            </a:r>
          </a:p>
        </p:txBody>
      </p:sp>
      <p:pic>
        <p:nvPicPr>
          <p:cNvPr id="8194" name="Picture 2" descr="L'émulsification : la fabrication d'émulsion - Génie Alimentaire">
            <a:extLst>
              <a:ext uri="{FF2B5EF4-FFF2-40B4-BE49-F238E27FC236}">
                <a16:creationId xmlns:a16="http://schemas.microsoft.com/office/drawing/2014/main" id="{9B7C0792-7EB9-A9CE-15A7-B87B5FA14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1808" y="942176"/>
            <a:ext cx="4299905" cy="2698490"/>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073405B7-FD2A-9C34-CADD-4FDC23E39819}"/>
              </a:ext>
            </a:extLst>
          </p:cNvPr>
          <p:cNvSpPr txBox="1"/>
          <p:nvPr/>
        </p:nvSpPr>
        <p:spPr>
          <a:xfrm>
            <a:off x="205994" y="4087079"/>
            <a:ext cx="7241407" cy="21200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Indice de viscosité élevé </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la viscosité doit demeurer aussi constante que possible dans de larges limites de températures (- 60° à + 250°C).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Des additifs peuvent être rajoutés aux fluides pour améliorer cette caractéristique.</a:t>
            </a:r>
          </a:p>
        </p:txBody>
      </p:sp>
      <p:pic>
        <p:nvPicPr>
          <p:cNvPr id="8" name="Picture 2" descr="Viscosité : définition et explications">
            <a:extLst>
              <a:ext uri="{FF2B5EF4-FFF2-40B4-BE49-F238E27FC236}">
                <a16:creationId xmlns:a16="http://schemas.microsoft.com/office/drawing/2014/main" id="{8198D29E-8BF9-113F-92DF-D06022F7F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1808" y="3856546"/>
            <a:ext cx="4299905" cy="269849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430876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338FC1A-68B3-9A6F-C412-CA5D91EC175F}"/>
              </a:ext>
            </a:extLst>
          </p:cNvPr>
          <p:cNvSpPr txBox="1"/>
          <p:nvPr/>
        </p:nvSpPr>
        <p:spPr>
          <a:xfrm>
            <a:off x="544855" y="845477"/>
            <a:ext cx="10851615" cy="419755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spc="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Stabilité </a:t>
            </a: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p>
          <a:p>
            <a:pPr>
              <a:lnSpc>
                <a:spcPct val="150000"/>
              </a:lnSpc>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 nature des garnitures doit être appropriée à celle du fluide utilisé.</a:t>
            </a:r>
          </a:p>
          <a:p>
            <a:pPr>
              <a:lnSpc>
                <a:spcPct val="150000"/>
              </a:lnSpc>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(Joints en caoutchouc synthétique avec les liquides d’origine minérale ou synthétique)</a:t>
            </a:r>
            <a:endParaRPr lang="fr-FR" dirty="0">
              <a:latin typeface="Times New Roman" panose="02020603050405020304" pitchFamily="18" charset="0"/>
              <a:cs typeface="Times New Roman" panose="02020603050405020304" pitchFamily="18" charset="0"/>
            </a:endParaRPr>
          </a:p>
          <a:p>
            <a:pPr algn="just">
              <a:lnSpc>
                <a:spcPct val="150000"/>
              </a:lnSpc>
            </a:pP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Point </a:t>
            </a:r>
            <a:r>
              <a:rPr lang="fr-FR" sz="1800" dirty="0">
                <a:effectLst/>
                <a:latin typeface="Times New Roman" panose="02020603050405020304" pitchFamily="18" charset="0"/>
                <a:ea typeface="Times New Roman" panose="02020603050405020304" pitchFamily="18" charset="0"/>
              </a:rPr>
              <a:t>de </a:t>
            </a: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congélation </a:t>
            </a:r>
            <a:r>
              <a:rPr lang="fr-FR" sz="1800" dirty="0">
                <a:effectLst/>
                <a:latin typeface="Times New Roman" panose="02020603050405020304" pitchFamily="18" charset="0"/>
                <a:ea typeface="Times New Roman" panose="02020603050405020304" pitchFamily="18" charset="0"/>
              </a:rPr>
              <a:t>: </a:t>
            </a:r>
          </a:p>
          <a:p>
            <a:pPr algn="just">
              <a:lnSpc>
                <a:spcPct val="150000"/>
              </a:lnSpc>
            </a:pPr>
            <a:r>
              <a:rPr lang="fr-FR" sz="1800" dirty="0">
                <a:effectLst/>
                <a:latin typeface="Times New Roman" panose="02020603050405020304" pitchFamily="18" charset="0"/>
                <a:ea typeface="Times New Roman" panose="02020603050405020304" pitchFamily="18" charset="0"/>
              </a:rPr>
              <a:t>doit être le plus bas possible pour ne pas entraîner des perturbations dans l’écoulement.</a:t>
            </a:r>
          </a:p>
          <a:p>
            <a:pPr algn="just">
              <a:lnSpc>
                <a:spcPct val="150000"/>
              </a:lnSpc>
            </a:pPr>
            <a:r>
              <a:rPr lang="fr-FR" sz="1800" b="1" dirty="0">
                <a:effectLst/>
                <a:latin typeface="Times New Roman" panose="02020603050405020304" pitchFamily="18" charset="0"/>
                <a:ea typeface="Times New Roman" panose="02020603050405020304" pitchFamily="18" charset="0"/>
              </a:rPr>
              <a:t>Faible combustibilité </a:t>
            </a:r>
          </a:p>
          <a:p>
            <a:pPr algn="just">
              <a:lnSpc>
                <a:spcPct val="150000"/>
              </a:lnSpc>
            </a:pPr>
            <a:r>
              <a:rPr lang="fr-FR" sz="1800" b="0"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(sécurité).</a:t>
            </a:r>
            <a:endParaRPr lang="fr-FR" sz="1800" b="1" dirty="0">
              <a:effectLst/>
              <a:latin typeface="Times New Roman" panose="02020603050405020304" pitchFamily="18" charset="0"/>
              <a:ea typeface="Times New Roman" panose="02020603050405020304" pitchFamily="18" charset="0"/>
            </a:endParaRPr>
          </a:p>
          <a:p>
            <a:pPr algn="just">
              <a:lnSpc>
                <a:spcPct val="150000"/>
              </a:lnSpc>
            </a:pPr>
            <a:r>
              <a:rPr lang="fr-FR" sz="1800" b="1" dirty="0">
                <a:effectLst/>
                <a:latin typeface="Times New Roman" panose="02020603050405020304" pitchFamily="18" charset="0"/>
                <a:ea typeface="Times New Roman" panose="02020603050405020304" pitchFamily="18" charset="0"/>
              </a:rPr>
              <a:t>Bonne résistance à la corrosion.</a:t>
            </a:r>
          </a:p>
          <a:p>
            <a:pPr algn="just">
              <a:lnSpc>
                <a:spcPct val="150000"/>
              </a:lnSpc>
            </a:pP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Point d’ébullition </a:t>
            </a:r>
            <a:r>
              <a:rPr lang="fr-FR" sz="1800" dirty="0">
                <a:effectLst/>
                <a:latin typeface="Times New Roman" panose="02020603050405020304" pitchFamily="18" charset="0"/>
                <a:ea typeface="Times New Roman" panose="02020603050405020304" pitchFamily="18" charset="0"/>
              </a:rPr>
              <a:t>:</a:t>
            </a:r>
          </a:p>
          <a:p>
            <a:pPr algn="just">
              <a:lnSpc>
                <a:spcPct val="150000"/>
              </a:lnSpc>
            </a:pPr>
            <a:r>
              <a:rPr lang="fr-FR" sz="1800" dirty="0">
                <a:effectLst/>
                <a:latin typeface="Times New Roman" panose="02020603050405020304" pitchFamily="18" charset="0"/>
                <a:ea typeface="Times New Roman" panose="02020603050405020304" pitchFamily="18" charset="0"/>
              </a:rPr>
              <a:t> doit être le plus haut possible, avec le point de congélation il détermine la plage d’utilisation du liquide.</a:t>
            </a:r>
          </a:p>
        </p:txBody>
      </p:sp>
      <p:sp>
        <p:nvSpPr>
          <p:cNvPr id="4" name="ZoneTexte 3">
            <a:extLst>
              <a:ext uri="{FF2B5EF4-FFF2-40B4-BE49-F238E27FC236}">
                <a16:creationId xmlns:a16="http://schemas.microsoft.com/office/drawing/2014/main" id="{6C6F4858-D5C4-7C24-1879-2D3E9CFF8010}"/>
              </a:ext>
            </a:extLst>
          </p:cNvPr>
          <p:cNvSpPr txBox="1"/>
          <p:nvPr/>
        </p:nvSpPr>
        <p:spPr>
          <a:xfrm>
            <a:off x="4936671" y="150165"/>
            <a:ext cx="231865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3180"/>
              </a:spcBef>
              <a:spcAft>
                <a:spcPts val="710"/>
              </a:spcAft>
            </a:pP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Propriétés requises</a:t>
            </a:r>
          </a:p>
        </p:txBody>
      </p:sp>
    </p:spTree>
    <p:extLst>
      <p:ext uri="{BB962C8B-B14F-4D97-AF65-F5344CB8AC3E}">
        <p14:creationId xmlns:p14="http://schemas.microsoft.com/office/powerpoint/2010/main" val="2727325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A049A24-58DF-D7C3-AD40-55F8E8791CF4}"/>
              </a:ext>
            </a:extLst>
          </p:cNvPr>
          <p:cNvSpPr txBox="1"/>
          <p:nvPr/>
        </p:nvSpPr>
        <p:spPr>
          <a:xfrm>
            <a:off x="767866" y="1103324"/>
            <a:ext cx="10894764" cy="502855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 jamais mélanger les liquides hydrauliques entre eux, </a:t>
            </a:r>
            <a:r>
              <a:rPr lang="fr-FR" sz="1800" dirty="0">
                <a:effectLst/>
                <a:latin typeface="Times New Roman" panose="02020603050405020304" pitchFamily="18" charset="0"/>
                <a:ea typeface="Times New Roman" panose="02020603050405020304" pitchFamily="18" charset="0"/>
              </a:rPr>
              <a:t>de quelque composition qu’ils soient : risque de gélification immédiate.</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Lorsque l’on change un joint ou une garniture sur un organe, il faut s’assurer que la nouvelle pièce a bien les mêmes caractéristiques que l’ancienne.</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Au cours d’un remplissage de réservoir, s’assurer que le liquide est exempt de toutes impuretés solides ou liquides, et qu’il correspond bien au type utilisé dans le circuit.</a:t>
            </a:r>
          </a:p>
          <a:p>
            <a:pPr algn="just">
              <a:lnSpc>
                <a:spcPct val="150000"/>
              </a:lnSpc>
            </a:pPr>
            <a:r>
              <a:rPr lang="fr-FR" sz="1800" dirty="0">
                <a:effectLst/>
                <a:latin typeface="Times New Roman" panose="02020603050405020304" pitchFamily="18" charset="0"/>
                <a:ea typeface="Times New Roman" panose="02020603050405020304" pitchFamily="18" charset="0"/>
              </a:rPr>
              <a:t>Les fluides hydrauliques sont en règle générale sensibles :</a:t>
            </a:r>
          </a:p>
          <a:p>
            <a:pPr marL="742950" lvl="1" indent="-285750">
              <a:lnSpc>
                <a:spcPct val="150000"/>
              </a:lnSpc>
              <a:buClr>
                <a:srgbClr val="000000"/>
              </a:buClr>
              <a:buSzPts val="1200"/>
              <a:buFont typeface="Wingdings" panose="05000000000000000000" pitchFamily="2" charset="2"/>
              <a:buChar char="ü"/>
              <a:tabLst>
                <a:tab pos="577215" algn="l"/>
              </a:tabLst>
            </a:pPr>
            <a:r>
              <a:rPr lang="fr-FR"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à l’humidité et la présence d’eau même en petite quantité favorise le trouble voire même les dépôts ;</a:t>
            </a:r>
          </a:p>
          <a:p>
            <a:pPr marL="742950" lvl="1" indent="-285750">
              <a:lnSpc>
                <a:spcPct val="150000"/>
              </a:lnSpc>
              <a:buClr>
                <a:srgbClr val="000000"/>
              </a:buClr>
              <a:buSzPts val="1200"/>
              <a:buFont typeface="Wingdings" panose="05000000000000000000" pitchFamily="2" charset="2"/>
              <a:buChar char="ü"/>
              <a:tabLst>
                <a:tab pos="577215" algn="l"/>
              </a:tabLst>
            </a:pPr>
            <a:r>
              <a:rPr lang="fr-FR"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aux mélanges avec d’autres liquides à base végétale, synthétique ou </a:t>
            </a:r>
            <a:r>
              <a:rPr lang="fr-FR" u="sng" strike="noStrike"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min</a:t>
            </a:r>
            <a:r>
              <a:rPr lang="fr-FR"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érale (</a:t>
            </a:r>
            <a:r>
              <a:rPr lang="fr-FR" u="none" strike="noStrike" spc="0" dirty="0" err="1">
                <a:effectLst/>
                <a:latin typeface="Times New Roman" panose="02020603050405020304" pitchFamily="18" charset="0"/>
                <a:ea typeface="Times New Roman" panose="02020603050405020304" pitchFamily="18" charset="0"/>
                <a:cs typeface="Times New Roman" panose="02020603050405020304" pitchFamily="18" charset="0"/>
              </a:rPr>
              <a:t>diesters</a:t>
            </a:r>
            <a:r>
              <a:rPr lang="fr-FR"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 silicone, chlore, etc...) qui peuvent entraîner leur gélification.</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La plupart des fluides hydrauliques sont dangereux au contact de l’œil, de la peau, des voies nasales et respiratoires, notamment lorsqu’ils sont pulvérisés (cas de fuite sur circuit en pression).</a:t>
            </a:r>
          </a:p>
        </p:txBody>
      </p:sp>
      <p:sp>
        <p:nvSpPr>
          <p:cNvPr id="6" name="ZoneTexte 5">
            <a:extLst>
              <a:ext uri="{FF2B5EF4-FFF2-40B4-BE49-F238E27FC236}">
                <a16:creationId xmlns:a16="http://schemas.microsoft.com/office/drawing/2014/main" id="{D27485AA-4486-5F4E-C6F7-6060C544D7F7}"/>
              </a:ext>
            </a:extLst>
          </p:cNvPr>
          <p:cNvSpPr txBox="1"/>
          <p:nvPr/>
        </p:nvSpPr>
        <p:spPr>
          <a:xfrm>
            <a:off x="4794663" y="207219"/>
            <a:ext cx="284117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50482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Précautions particulières</a:t>
            </a:r>
          </a:p>
        </p:txBody>
      </p:sp>
    </p:spTree>
    <p:extLst>
      <p:ext uri="{BB962C8B-B14F-4D97-AF65-F5344CB8AC3E}">
        <p14:creationId xmlns:p14="http://schemas.microsoft.com/office/powerpoint/2010/main" val="3464980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881F920-9BCD-5E00-3210-7AF075C88DC8}"/>
              </a:ext>
            </a:extLst>
          </p:cNvPr>
          <p:cNvSpPr txBox="1"/>
          <p:nvPr/>
        </p:nvSpPr>
        <p:spPr>
          <a:xfrm>
            <a:off x="703244" y="952240"/>
            <a:ext cx="7878896" cy="286232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7368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POINT ECLAIR</a:t>
            </a:r>
          </a:p>
          <a:p>
            <a:pPr algn="just"/>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Température à laquelle le liquide combustible émet suffisamment de vapeur pour que le mélange dans l’air puisse prendre feu au contact d’une flamme ou d’un point chaud et s’éteindre aussitôt.</a:t>
            </a:r>
          </a:p>
          <a:p>
            <a:pPr lvl="0" algn="ctr">
              <a:buClr>
                <a:srgbClr val="000000"/>
              </a:buClr>
              <a:buSzPts val="1200"/>
              <a:tabLst>
                <a:tab pos="27368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POINT D’INFLAMMATION</a:t>
            </a:r>
          </a:p>
          <a:p>
            <a:pPr algn="just"/>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Température à laquelle le liquide combustible doit être maintenu pour que la combustion se poursuive (5 secondes).</a:t>
            </a:r>
          </a:p>
          <a:p>
            <a:pPr lvl="0" algn="ctr">
              <a:buClr>
                <a:srgbClr val="000000"/>
              </a:buClr>
              <a:buSzPts val="1200"/>
              <a:tabLst>
                <a:tab pos="27368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POINT D’AUTO-INFLAMMATION</a:t>
            </a:r>
          </a:p>
          <a:p>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Température à laquelle doit être porté le liquide combustible pour qu’il puisse s’enflammer spontanément même en l’absence de flamme ou de point chaud</a:t>
            </a:r>
            <a:endParaRPr lang="fr-FR"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6B43CD80-2E6D-0C94-2BB2-0BE7A60D5D96}"/>
              </a:ext>
            </a:extLst>
          </p:cNvPr>
          <p:cNvSpPr txBox="1"/>
          <p:nvPr/>
        </p:nvSpPr>
        <p:spPr>
          <a:xfrm>
            <a:off x="4485904" y="397225"/>
            <a:ext cx="379119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50165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Différents points de transformation</a:t>
            </a:r>
          </a:p>
        </p:txBody>
      </p:sp>
      <p:pic>
        <p:nvPicPr>
          <p:cNvPr id="9218" name="Picture 2" descr="Point d'éclair | Le monde en images">
            <a:extLst>
              <a:ext uri="{FF2B5EF4-FFF2-40B4-BE49-F238E27FC236}">
                <a16:creationId xmlns:a16="http://schemas.microsoft.com/office/drawing/2014/main" id="{103A1000-3979-27A4-8699-47620C3CC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288" y="4000245"/>
            <a:ext cx="3320616" cy="2603932"/>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D6EE415E-14CA-AB13-AC56-4178660C2AC4}"/>
              </a:ext>
            </a:extLst>
          </p:cNvPr>
          <p:cNvPicPr>
            <a:picLocks noChangeAspect="1"/>
          </p:cNvPicPr>
          <p:nvPr/>
        </p:nvPicPr>
        <p:blipFill>
          <a:blip r:embed="rId3"/>
          <a:stretch>
            <a:fillRect/>
          </a:stretch>
        </p:blipFill>
        <p:spPr>
          <a:xfrm>
            <a:off x="6018643" y="4000245"/>
            <a:ext cx="4200508" cy="2773920"/>
          </a:xfrm>
          <a:prstGeom prst="rect">
            <a:avLst/>
          </a:prstGeom>
        </p:spPr>
      </p:pic>
    </p:spTree>
    <p:extLst>
      <p:ext uri="{BB962C8B-B14F-4D97-AF65-F5344CB8AC3E}">
        <p14:creationId xmlns:p14="http://schemas.microsoft.com/office/powerpoint/2010/main" val="3909253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B601D85-D5DC-17CF-1B40-9CBDACF51529}"/>
              </a:ext>
            </a:extLst>
          </p:cNvPr>
          <p:cNvSpPr txBox="1"/>
          <p:nvPr/>
        </p:nvSpPr>
        <p:spPr>
          <a:xfrm>
            <a:off x="598190" y="990149"/>
            <a:ext cx="9782978" cy="117981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spcAft>
                <a:spcPts val="1030"/>
              </a:spcAft>
            </a:pPr>
            <a:r>
              <a:rPr lang="fr-FR" dirty="0">
                <a:solidFill>
                  <a:srgbClr val="000000"/>
                </a:solidFill>
                <a:effectLst/>
                <a:ea typeface="Verdana" panose="020B0604030504040204" pitchFamily="34" charset="0"/>
                <a:cs typeface="Verdana" panose="020B0604030504040204" pitchFamily="34" charset="0"/>
              </a:rPr>
              <a:t>Il existe deux familles de liquides hydrauliques susceptibles d'être rencontrées sur </a:t>
            </a:r>
            <a:r>
              <a:rPr lang="fr-FR" dirty="0" smtClean="0">
                <a:solidFill>
                  <a:srgbClr val="000000"/>
                </a:solidFill>
                <a:effectLst/>
                <a:ea typeface="Verdana" panose="020B0604030504040204" pitchFamily="34" charset="0"/>
                <a:cs typeface="Verdana" panose="020B0604030504040204" pitchFamily="34" charset="0"/>
              </a:rPr>
              <a:t>les avions </a:t>
            </a:r>
            <a:r>
              <a:rPr lang="fr-FR" dirty="0">
                <a:solidFill>
                  <a:srgbClr val="000000"/>
                </a:solidFill>
                <a:effectLst/>
                <a:ea typeface="Verdana" panose="020B0604030504040204" pitchFamily="34" charset="0"/>
                <a:cs typeface="Verdana" panose="020B0604030504040204" pitchFamily="34" charset="0"/>
              </a:rPr>
              <a:t>: </a:t>
            </a:r>
            <a:endParaRPr lang="fr-FR" dirty="0" smtClean="0">
              <a:solidFill>
                <a:srgbClr val="000000"/>
              </a:solidFill>
              <a:effectLst/>
              <a:ea typeface="Verdana" panose="020B0604030504040204" pitchFamily="34" charset="0"/>
              <a:cs typeface="Verdana" panose="020B0604030504040204" pitchFamily="34" charset="0"/>
            </a:endParaRPr>
          </a:p>
          <a:p>
            <a:pPr marL="285750" indent="-285750" algn="just">
              <a:spcAft>
                <a:spcPts val="1030"/>
              </a:spcAft>
              <a:buFont typeface="Arial" panose="020B0604020202020204" pitchFamily="34" charset="0"/>
              <a:buChar char="•"/>
            </a:pPr>
            <a:r>
              <a:rPr lang="fr-FR" dirty="0" smtClean="0">
                <a:solidFill>
                  <a:srgbClr val="000000"/>
                </a:solidFill>
                <a:effectLst/>
                <a:ea typeface="Verdana" panose="020B0604030504040204" pitchFamily="34" charset="0"/>
                <a:cs typeface="Verdana" panose="020B0604030504040204" pitchFamily="34" charset="0"/>
              </a:rPr>
              <a:t>les </a:t>
            </a:r>
            <a:r>
              <a:rPr lang="fr-FR" dirty="0">
                <a:solidFill>
                  <a:srgbClr val="000000"/>
                </a:solidFill>
                <a:effectLst/>
                <a:ea typeface="Verdana" panose="020B0604030504040204" pitchFamily="34" charset="0"/>
                <a:cs typeface="Verdana" panose="020B0604030504040204" pitchFamily="34" charset="0"/>
              </a:rPr>
              <a:t>liquides minéraux </a:t>
            </a:r>
            <a:endParaRPr lang="fr-FR" dirty="0" smtClean="0">
              <a:solidFill>
                <a:srgbClr val="000000"/>
              </a:solidFill>
              <a:effectLst/>
              <a:ea typeface="Verdana" panose="020B0604030504040204" pitchFamily="34" charset="0"/>
              <a:cs typeface="Verdana" panose="020B0604030504040204" pitchFamily="34" charset="0"/>
            </a:endParaRPr>
          </a:p>
          <a:p>
            <a:pPr marL="285750" indent="-285750" algn="just">
              <a:spcAft>
                <a:spcPts val="1030"/>
              </a:spcAft>
              <a:buFont typeface="Arial" panose="020B0604020202020204" pitchFamily="34" charset="0"/>
              <a:buChar char="•"/>
            </a:pPr>
            <a:r>
              <a:rPr lang="fr-FR" dirty="0" smtClean="0">
                <a:solidFill>
                  <a:srgbClr val="000000"/>
                </a:solidFill>
                <a:effectLst/>
                <a:ea typeface="Verdana" panose="020B0604030504040204" pitchFamily="34" charset="0"/>
                <a:cs typeface="Verdana" panose="020B0604030504040204" pitchFamily="34" charset="0"/>
              </a:rPr>
              <a:t>les </a:t>
            </a:r>
            <a:r>
              <a:rPr lang="fr-FR" dirty="0">
                <a:solidFill>
                  <a:srgbClr val="000000"/>
                </a:solidFill>
                <a:effectLst/>
                <a:ea typeface="Verdana" panose="020B0604030504040204" pitchFamily="34" charset="0"/>
                <a:cs typeface="Verdana" panose="020B0604030504040204" pitchFamily="34" charset="0"/>
              </a:rPr>
              <a:t>liquides synthétiques</a:t>
            </a:r>
            <a:r>
              <a:rPr lang="fr-FR" dirty="0" smtClean="0">
                <a:solidFill>
                  <a:srgbClr val="000000"/>
                </a:solidFill>
                <a:effectLst/>
                <a:ea typeface="Verdana" panose="020B0604030504040204" pitchFamily="34" charset="0"/>
                <a:cs typeface="Verdana" panose="020B0604030504040204" pitchFamily="34" charset="0"/>
              </a:rPr>
              <a:t>.</a:t>
            </a:r>
            <a:endParaRPr lang="fr-FR" dirty="0">
              <a:effectLst/>
              <a:ea typeface="Verdana" panose="020B0604030504040204" pitchFamily="34" charset="0"/>
              <a:cs typeface="Verdana" panose="020B0604030504040204" pitchFamily="34" charset="0"/>
            </a:endParaRPr>
          </a:p>
        </p:txBody>
      </p:sp>
      <p:sp>
        <p:nvSpPr>
          <p:cNvPr id="7" name="ZoneTexte 6">
            <a:extLst>
              <a:ext uri="{FF2B5EF4-FFF2-40B4-BE49-F238E27FC236}">
                <a16:creationId xmlns:a16="http://schemas.microsoft.com/office/drawing/2014/main" id="{8050E687-F671-1D4C-9312-E92A73AA5557}"/>
              </a:ext>
            </a:extLst>
          </p:cNvPr>
          <p:cNvSpPr txBox="1"/>
          <p:nvPr/>
        </p:nvSpPr>
        <p:spPr>
          <a:xfrm>
            <a:off x="4370941" y="141077"/>
            <a:ext cx="32857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solidFill>
                  <a:srgbClr val="000000"/>
                </a:solidFill>
                <a:effectLst/>
                <a:ea typeface="Verdana" panose="020B0604030504040204" pitchFamily="34" charset="0"/>
                <a:cs typeface="Verdana" panose="020B0604030504040204" pitchFamily="34" charset="0"/>
              </a:rPr>
              <a:t>Types de liquides hydrauliques </a:t>
            </a:r>
            <a:endParaRPr lang="fr-FR" dirty="0"/>
          </a:p>
        </p:txBody>
      </p:sp>
      <p:sp>
        <p:nvSpPr>
          <p:cNvPr id="2" name="Rectangle 1"/>
          <p:cNvSpPr/>
          <p:nvPr/>
        </p:nvSpPr>
        <p:spPr>
          <a:xfrm>
            <a:off x="598190" y="2366336"/>
            <a:ext cx="9706254" cy="41524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900"/>
              </a:spcBef>
              <a:spcAft>
                <a:spcPts val="740"/>
              </a:spcAft>
            </a:pPr>
            <a:r>
              <a:rPr lang="fr-FR" b="1" dirty="0" smtClean="0">
                <a:solidFill>
                  <a:srgbClr val="000000"/>
                </a:solidFill>
                <a:ea typeface="Verdana" panose="020B0604030504040204" pitchFamily="34" charset="0"/>
                <a:cs typeface="Verdana" panose="020B0604030504040204" pitchFamily="34" charset="0"/>
              </a:rPr>
              <a:t>Les </a:t>
            </a:r>
            <a:r>
              <a:rPr lang="fr-FR" b="1" dirty="0">
                <a:solidFill>
                  <a:srgbClr val="000000"/>
                </a:solidFill>
                <a:ea typeface="Verdana" panose="020B0604030504040204" pitchFamily="34" charset="0"/>
                <a:cs typeface="Verdana" panose="020B0604030504040204" pitchFamily="34" charset="0"/>
              </a:rPr>
              <a:t>liquides minéraux</a:t>
            </a:r>
            <a:endParaRPr lang="fr-FR" b="1" dirty="0">
              <a:ea typeface="Verdana" panose="020B0604030504040204" pitchFamily="34" charset="0"/>
              <a:cs typeface="Verdana" panose="020B0604030504040204" pitchFamily="34" charset="0"/>
            </a:endParaRPr>
          </a:p>
          <a:p>
            <a:pPr algn="just">
              <a:spcAft>
                <a:spcPts val="900"/>
              </a:spcAft>
            </a:pPr>
            <a:r>
              <a:rPr lang="fr-FR" dirty="0">
                <a:solidFill>
                  <a:srgbClr val="000000"/>
                </a:solidFill>
                <a:ea typeface="Verdana" panose="020B0604030504040204" pitchFamily="34" charset="0"/>
                <a:cs typeface="Verdana" panose="020B0604030504040204" pitchFamily="34" charset="0"/>
              </a:rPr>
              <a:t>Ce sont des huiles minérales légères enrichies en polymères afin d'améliorer leur viscosité.</a:t>
            </a:r>
            <a:endParaRPr lang="fr-FR" dirty="0">
              <a:ea typeface="Verdana" panose="020B0604030504040204" pitchFamily="34" charset="0"/>
              <a:cs typeface="Verdana" panose="020B0604030504040204" pitchFamily="34" charset="0"/>
            </a:endParaRPr>
          </a:p>
          <a:p>
            <a:pPr algn="just">
              <a:spcAft>
                <a:spcPts val="900"/>
              </a:spcAft>
            </a:pPr>
            <a:r>
              <a:rPr lang="fr-FR" dirty="0">
                <a:solidFill>
                  <a:srgbClr val="000000"/>
                </a:solidFill>
                <a:ea typeface="Verdana" panose="020B0604030504040204" pitchFamily="34" charset="0"/>
                <a:cs typeface="Verdana" panose="020B0604030504040204" pitchFamily="34" charset="0"/>
              </a:rPr>
              <a:t>Ces produits ne sont plus utilisés dans les circuits haute pression des avions. </a:t>
            </a:r>
          </a:p>
          <a:p>
            <a:pPr algn="just">
              <a:spcAft>
                <a:spcPts val="900"/>
              </a:spcAft>
            </a:pPr>
            <a:r>
              <a:rPr lang="fr-FR" dirty="0">
                <a:solidFill>
                  <a:srgbClr val="000000"/>
                </a:solidFill>
                <a:ea typeface="Verdana" panose="020B0604030504040204" pitchFamily="34" charset="0"/>
                <a:cs typeface="Verdana" panose="020B0604030504040204" pitchFamily="34" charset="0"/>
              </a:rPr>
              <a:t>On les rencontre dans certains équipements (amortisseurs de trains), ainsi que dans les circuits hydrauliques de certains hélicoptères.</a:t>
            </a:r>
            <a:endParaRPr lang="fr-FR" dirty="0">
              <a:ea typeface="Verdana" panose="020B0604030504040204" pitchFamily="34" charset="0"/>
              <a:cs typeface="Verdana" panose="020B0604030504040204" pitchFamily="34" charset="0"/>
            </a:endParaRPr>
          </a:p>
          <a:p>
            <a:pPr marR="2349500" algn="just">
              <a:spcAft>
                <a:spcPts val="900"/>
              </a:spcAft>
            </a:pPr>
            <a:r>
              <a:rPr lang="fr-FR" dirty="0">
                <a:solidFill>
                  <a:srgbClr val="000000"/>
                </a:solidFill>
                <a:ea typeface="Verdana" panose="020B0604030504040204" pitchFamily="34" charset="0"/>
                <a:cs typeface="Verdana" panose="020B0604030504040204" pitchFamily="34" charset="0"/>
              </a:rPr>
              <a:t>Leurs caractéristiques sont les suivantes :</a:t>
            </a:r>
          </a:p>
          <a:p>
            <a:pPr marL="285750" marR="2349500" indent="-285750" algn="just">
              <a:spcAft>
                <a:spcPts val="900"/>
              </a:spcAft>
              <a:buFont typeface="Arial" panose="020B0604020202020204" pitchFamily="34" charset="0"/>
              <a:buChar char="•"/>
            </a:pPr>
            <a:r>
              <a:rPr lang="fr-FR" dirty="0">
                <a:solidFill>
                  <a:srgbClr val="000000"/>
                </a:solidFill>
                <a:ea typeface="Verdana" panose="020B0604030504040204" pitchFamily="34" charset="0"/>
                <a:cs typeface="Verdana" panose="020B0604030504040204" pitchFamily="34" charset="0"/>
              </a:rPr>
              <a:t>couleur : rouge transparent ;</a:t>
            </a:r>
          </a:p>
          <a:p>
            <a:pPr marL="285750" marR="2349500" indent="-285750" algn="just">
              <a:spcAft>
                <a:spcPts val="900"/>
              </a:spcAft>
              <a:buFont typeface="Arial" panose="020B0604020202020204" pitchFamily="34" charset="0"/>
              <a:buChar char="•"/>
            </a:pPr>
            <a:r>
              <a:rPr lang="fr-FR" dirty="0">
                <a:solidFill>
                  <a:srgbClr val="000000"/>
                </a:solidFill>
                <a:ea typeface="Verdana" panose="020B0604030504040204" pitchFamily="34" charset="0"/>
                <a:cs typeface="Verdana" panose="020B0604030504040204" pitchFamily="34" charset="0"/>
              </a:rPr>
              <a:t>densité : 0,86 ;</a:t>
            </a:r>
            <a:endParaRPr lang="fr-FR" dirty="0">
              <a:ea typeface="Verdana" panose="020B0604030504040204" pitchFamily="34" charset="0"/>
              <a:cs typeface="Verdana" panose="020B0604030504040204" pitchFamily="34" charset="0"/>
            </a:endParaRPr>
          </a:p>
          <a:p>
            <a:pPr marL="285750" marR="2260600" indent="-285750" algn="just">
              <a:spcAft>
                <a:spcPts val="900"/>
              </a:spcAft>
              <a:buFont typeface="Arial" panose="020B0604020202020204" pitchFamily="34" charset="0"/>
              <a:buChar char="•"/>
            </a:pPr>
            <a:r>
              <a:rPr lang="fr-FR" dirty="0">
                <a:solidFill>
                  <a:srgbClr val="000000"/>
                </a:solidFill>
                <a:ea typeface="Verdana" panose="020B0604030504040204" pitchFamily="34" charset="0"/>
                <a:cs typeface="Verdana" panose="020B0604030504040204" pitchFamily="34" charset="0"/>
              </a:rPr>
              <a:t>point de congélation : - 60 °C ;</a:t>
            </a:r>
          </a:p>
          <a:p>
            <a:pPr marL="285750" marR="2260600" indent="-285750" algn="just">
              <a:spcAft>
                <a:spcPts val="900"/>
              </a:spcAft>
              <a:buFont typeface="Arial" panose="020B0604020202020204" pitchFamily="34" charset="0"/>
              <a:buChar char="•"/>
            </a:pPr>
            <a:r>
              <a:rPr lang="fr-FR" dirty="0">
                <a:solidFill>
                  <a:srgbClr val="000000"/>
                </a:solidFill>
                <a:ea typeface="Verdana" panose="020B0604030504040204" pitchFamily="34" charset="0"/>
                <a:cs typeface="Verdana" panose="020B0604030504040204" pitchFamily="34" charset="0"/>
              </a:rPr>
              <a:t>point d'auto-</a:t>
            </a:r>
            <a:r>
              <a:rPr lang="fr-FR" dirty="0" err="1">
                <a:solidFill>
                  <a:srgbClr val="000000"/>
                </a:solidFill>
                <a:ea typeface="Verdana" panose="020B0604030504040204" pitchFamily="34" charset="0"/>
                <a:cs typeface="Verdana" panose="020B0604030504040204" pitchFamily="34" charset="0"/>
              </a:rPr>
              <a:t>lnflammatlon</a:t>
            </a:r>
            <a:r>
              <a:rPr lang="fr-FR" dirty="0">
                <a:solidFill>
                  <a:srgbClr val="000000"/>
                </a:solidFill>
                <a:ea typeface="Verdana" panose="020B0604030504040204" pitchFamily="34" charset="0"/>
                <a:cs typeface="Verdana" panose="020B0604030504040204" pitchFamily="34" charset="0"/>
              </a:rPr>
              <a:t> : + 200 °C ;</a:t>
            </a:r>
          </a:p>
          <a:p>
            <a:pPr marL="285750" marR="2260600" indent="-285750" algn="just">
              <a:spcAft>
                <a:spcPts val="900"/>
              </a:spcAft>
              <a:buFont typeface="Arial" panose="020B0604020202020204" pitchFamily="34" charset="0"/>
              <a:buChar char="•"/>
            </a:pPr>
            <a:r>
              <a:rPr lang="fr-FR" dirty="0">
                <a:solidFill>
                  <a:srgbClr val="000000"/>
                </a:solidFill>
                <a:ea typeface="Verdana" panose="020B0604030504040204" pitchFamily="34" charset="0"/>
                <a:cs typeface="Verdana" panose="020B0604030504040204" pitchFamily="34" charset="0"/>
              </a:rPr>
              <a:t>inflammables.</a:t>
            </a:r>
            <a:endParaRPr lang="fr-FR" dirty="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66070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BDAC9B6-103D-DD3C-5603-C864E43B2DF0}"/>
              </a:ext>
            </a:extLst>
          </p:cNvPr>
          <p:cNvSpPr txBox="1"/>
          <p:nvPr/>
        </p:nvSpPr>
        <p:spPr>
          <a:xfrm>
            <a:off x="767769" y="771270"/>
            <a:ext cx="7206344" cy="306750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165100" algn="just">
              <a:spcAft>
                <a:spcPts val="755"/>
              </a:spcAft>
            </a:pPr>
            <a:r>
              <a:rPr lang="fr-FR" b="1" dirty="0" smtClean="0">
                <a:solidFill>
                  <a:srgbClr val="000000"/>
                </a:solidFill>
                <a:effectLst/>
                <a:ea typeface="Tahoma" panose="020B0604030504040204" pitchFamily="34" charset="0"/>
              </a:rPr>
              <a:t>Les </a:t>
            </a:r>
            <a:r>
              <a:rPr lang="fr-FR" b="1" dirty="0">
                <a:solidFill>
                  <a:srgbClr val="000000"/>
                </a:solidFill>
                <a:effectLst/>
                <a:ea typeface="Tahoma" panose="020B0604030504040204" pitchFamily="34" charset="0"/>
              </a:rPr>
              <a:t>liquides </a:t>
            </a:r>
            <a:r>
              <a:rPr lang="fr-FR" b="1" dirty="0" smtClean="0">
                <a:solidFill>
                  <a:srgbClr val="000000"/>
                </a:solidFill>
                <a:effectLst/>
                <a:ea typeface="Tahoma" panose="020B0604030504040204" pitchFamily="34" charset="0"/>
              </a:rPr>
              <a:t>synthétiques</a:t>
            </a:r>
            <a:endParaRPr lang="fr-FR" b="1" dirty="0">
              <a:ea typeface="Tahoma" panose="020B0604030504040204" pitchFamily="34" charset="0"/>
            </a:endParaRPr>
          </a:p>
          <a:p>
            <a:pPr marL="165100" algn="just">
              <a:spcAft>
                <a:spcPts val="755"/>
              </a:spcAft>
            </a:pPr>
            <a:r>
              <a:rPr lang="fr-FR" spc="0" dirty="0" smtClean="0">
                <a:solidFill>
                  <a:srgbClr val="000000"/>
                </a:solidFill>
                <a:effectLst/>
                <a:ea typeface="Tahoma" panose="020B0604030504040204" pitchFamily="34" charset="0"/>
                <a:cs typeface="Tahoma" panose="020B0604030504040204" pitchFamily="34" charset="0"/>
              </a:rPr>
              <a:t>les </a:t>
            </a:r>
            <a:r>
              <a:rPr lang="fr-FR" spc="0" dirty="0">
                <a:solidFill>
                  <a:srgbClr val="000000"/>
                </a:solidFill>
                <a:effectLst/>
                <a:ea typeface="Tahoma" panose="020B0604030504040204" pitchFamily="34" charset="0"/>
                <a:cs typeface="Tahoma" panose="020B0604030504040204" pitchFamily="34" charset="0"/>
              </a:rPr>
              <a:t>liquides synthétiques </a:t>
            </a:r>
            <a:r>
              <a:rPr lang="fr-FR" spc="0" dirty="0" smtClean="0">
                <a:solidFill>
                  <a:srgbClr val="000000"/>
                </a:solidFill>
                <a:effectLst/>
                <a:ea typeface="Tahoma" panose="020B0604030504040204" pitchFamily="34" charset="0"/>
                <a:cs typeface="Tahoma" panose="020B0604030504040204" pitchFamily="34" charset="0"/>
              </a:rPr>
              <a:t>sont </a:t>
            </a:r>
            <a:r>
              <a:rPr lang="fr-FR" dirty="0">
                <a:solidFill>
                  <a:srgbClr val="000000"/>
                </a:solidFill>
                <a:effectLst/>
                <a:ea typeface="Tahoma" panose="020B0604030504040204" pitchFamily="34" charset="0"/>
              </a:rPr>
              <a:t>Actuellement </a:t>
            </a:r>
            <a:r>
              <a:rPr lang="fr-FR" dirty="0" smtClean="0">
                <a:solidFill>
                  <a:srgbClr val="000000"/>
                </a:solidFill>
                <a:effectLst/>
                <a:ea typeface="Tahoma" panose="020B0604030504040204" pitchFamily="34" charset="0"/>
              </a:rPr>
              <a:t>utilité dans </a:t>
            </a:r>
            <a:r>
              <a:rPr lang="fr-FR" dirty="0">
                <a:solidFill>
                  <a:srgbClr val="000000"/>
                </a:solidFill>
                <a:effectLst/>
                <a:ea typeface="Tahoma" panose="020B0604030504040204" pitchFamily="34" charset="0"/>
              </a:rPr>
              <a:t>les avions de ligne. </a:t>
            </a:r>
            <a:r>
              <a:rPr lang="fr-FR" spc="0" dirty="0">
                <a:solidFill>
                  <a:srgbClr val="000000"/>
                </a:solidFill>
                <a:effectLst/>
                <a:ea typeface="Tahoma" panose="020B0604030504040204" pitchFamily="34" charset="0"/>
                <a:cs typeface="Tahoma" panose="020B0604030504040204" pitchFamily="34" charset="0"/>
              </a:rPr>
              <a:t>(Exemple de nom commercial : </a:t>
            </a:r>
            <a:r>
              <a:rPr lang="fr-FR" spc="0" dirty="0" err="1">
                <a:solidFill>
                  <a:srgbClr val="000000"/>
                </a:solidFill>
                <a:effectLst/>
                <a:ea typeface="Tahoma" panose="020B0604030504040204" pitchFamily="34" charset="0"/>
                <a:cs typeface="Tahoma" panose="020B0604030504040204" pitchFamily="34" charset="0"/>
              </a:rPr>
              <a:t>Skydrol</a:t>
            </a:r>
            <a:r>
              <a:rPr lang="fr-FR" spc="0" dirty="0">
                <a:solidFill>
                  <a:srgbClr val="000000"/>
                </a:solidFill>
                <a:effectLst/>
                <a:ea typeface="Tahoma" panose="020B0604030504040204" pitchFamily="34" charset="0"/>
                <a:cs typeface="Tahoma" panose="020B0604030504040204" pitchFamily="34" charset="0"/>
              </a:rPr>
              <a:t>)</a:t>
            </a:r>
            <a:endParaRPr lang="fr-FR" dirty="0">
              <a:effectLst/>
              <a:ea typeface="Tahoma" panose="020B0604030504040204" pitchFamily="34" charset="0"/>
            </a:endParaRPr>
          </a:p>
          <a:p>
            <a:pPr indent="279400" algn="just"/>
            <a:r>
              <a:rPr lang="fr-FR" dirty="0">
                <a:solidFill>
                  <a:srgbClr val="000000"/>
                </a:solidFill>
                <a:effectLst/>
                <a:ea typeface="DejaVu Sans" panose="020B0603030804020204" pitchFamily="34" charset="0"/>
              </a:rPr>
              <a:t>Leurs caractéristiques sont les suivantes :</a:t>
            </a:r>
          </a:p>
          <a:p>
            <a:pPr marL="342900" lvl="0" indent="-342900" algn="just">
              <a:buClr>
                <a:srgbClr val="000000"/>
              </a:buClr>
              <a:buSzPts val="850"/>
              <a:buFont typeface="Symbol" panose="05050102010706020507" pitchFamily="18" charset="2"/>
              <a:buChar char="-"/>
              <a:tabLst>
                <a:tab pos="530225" algn="l"/>
              </a:tabLst>
            </a:pPr>
            <a:r>
              <a:rPr lang="fr-FR" u="none" strike="noStrike" spc="0" dirty="0">
                <a:solidFill>
                  <a:srgbClr val="000000"/>
                </a:solidFill>
                <a:effectLst/>
                <a:ea typeface="Tahoma" panose="020B0604030504040204" pitchFamily="34" charset="0"/>
                <a:cs typeface="Tahoma" panose="020B0604030504040204" pitchFamily="34" charset="0"/>
              </a:rPr>
              <a:t>couleur : violet ;</a:t>
            </a:r>
          </a:p>
          <a:p>
            <a:pPr marL="342900" lvl="0" indent="-342900" algn="just">
              <a:buClr>
                <a:srgbClr val="000000"/>
              </a:buClr>
              <a:buSzPts val="850"/>
              <a:buFont typeface="Symbol" panose="05050102010706020507" pitchFamily="18" charset="2"/>
              <a:buChar char="-"/>
              <a:tabLst>
                <a:tab pos="530225" algn="l"/>
              </a:tabLst>
            </a:pPr>
            <a:r>
              <a:rPr lang="fr-FR" u="none" strike="noStrike" spc="0" dirty="0">
                <a:solidFill>
                  <a:srgbClr val="000000"/>
                </a:solidFill>
                <a:effectLst/>
                <a:ea typeface="Tahoma" panose="020B0604030504040204" pitchFamily="34" charset="0"/>
                <a:cs typeface="Tahoma" panose="020B0604030504040204" pitchFamily="34" charset="0"/>
              </a:rPr>
              <a:t>densité : 1,06 ;</a:t>
            </a:r>
          </a:p>
          <a:p>
            <a:pPr marL="342900" lvl="0" indent="-342900" algn="just">
              <a:buClr>
                <a:srgbClr val="000000"/>
              </a:buClr>
              <a:buSzPts val="850"/>
              <a:buFont typeface="Symbol" panose="05050102010706020507" pitchFamily="18" charset="2"/>
              <a:buChar char="-"/>
              <a:tabLst>
                <a:tab pos="530225" algn="l"/>
              </a:tabLst>
            </a:pPr>
            <a:r>
              <a:rPr lang="fr-FR" u="none" strike="noStrike" spc="0" dirty="0">
                <a:solidFill>
                  <a:srgbClr val="000000"/>
                </a:solidFill>
                <a:effectLst/>
                <a:ea typeface="Tahoma" panose="020B0604030504040204" pitchFamily="34" charset="0"/>
                <a:cs typeface="Tahoma" panose="020B0604030504040204" pitchFamily="34" charset="0"/>
              </a:rPr>
              <a:t>point de congélation ; - 62 °C </a:t>
            </a:r>
            <a:r>
              <a:rPr lang="fr-FR" u="none" strike="noStrike" spc="0" dirty="0" smtClean="0">
                <a:solidFill>
                  <a:srgbClr val="000000"/>
                </a:solidFill>
                <a:effectLst/>
                <a:ea typeface="Tahoma" panose="020B0604030504040204" pitchFamily="34" charset="0"/>
                <a:cs typeface="Tahoma" panose="020B0604030504040204" pitchFamily="34" charset="0"/>
              </a:rPr>
              <a:t>;</a:t>
            </a:r>
          </a:p>
          <a:p>
            <a:pPr marL="342900" lvl="0" indent="-342900" algn="just">
              <a:buClr>
                <a:srgbClr val="000000"/>
              </a:buClr>
              <a:buSzPts val="850"/>
              <a:buFont typeface="Symbol" panose="05050102010706020507" pitchFamily="18" charset="2"/>
              <a:buChar char="-"/>
              <a:tabLst>
                <a:tab pos="530225" algn="l"/>
              </a:tabLst>
            </a:pPr>
            <a:r>
              <a:rPr lang="fr-FR" dirty="0" smtClean="0">
                <a:solidFill>
                  <a:srgbClr val="000000"/>
                </a:solidFill>
                <a:effectLst/>
                <a:ea typeface="DejaVu Sans" panose="020B0603030804020204" pitchFamily="34" charset="0"/>
              </a:rPr>
              <a:t>point </a:t>
            </a:r>
            <a:r>
              <a:rPr lang="fr-FR" u="none" strike="noStrike" spc="0" dirty="0">
                <a:solidFill>
                  <a:srgbClr val="000000"/>
                </a:solidFill>
                <a:effectLst/>
                <a:ea typeface="Tahoma" panose="020B0604030504040204" pitchFamily="34" charset="0"/>
                <a:cs typeface="Tahoma" panose="020B0604030504040204" pitchFamily="34" charset="0"/>
              </a:rPr>
              <a:t>d'auto-inflammation </a:t>
            </a:r>
            <a:r>
              <a:rPr lang="fr-FR" dirty="0">
                <a:solidFill>
                  <a:srgbClr val="000000"/>
                </a:solidFill>
                <a:effectLst/>
                <a:ea typeface="DejaVu Sans" panose="020B0603030804020204" pitchFamily="34" charset="0"/>
              </a:rPr>
              <a:t>: + 490 °C ;</a:t>
            </a:r>
          </a:p>
          <a:p>
            <a:pPr marL="342900" lvl="0" indent="-342900" algn="just">
              <a:buClr>
                <a:srgbClr val="000000"/>
              </a:buClr>
              <a:buSzPts val="850"/>
              <a:buFont typeface="Symbol" panose="05050102010706020507" pitchFamily="18" charset="2"/>
              <a:buChar char="-"/>
              <a:tabLst>
                <a:tab pos="530225" algn="l"/>
              </a:tabLst>
            </a:pPr>
            <a:r>
              <a:rPr lang="fr-FR" u="none" strike="noStrike" spc="0" dirty="0">
                <a:solidFill>
                  <a:srgbClr val="000000"/>
                </a:solidFill>
                <a:effectLst/>
                <a:ea typeface="Tahoma" panose="020B0604030504040204" pitchFamily="34" charset="0"/>
                <a:cs typeface="Tahoma" panose="020B0604030504040204" pitchFamily="34" charset="0"/>
              </a:rPr>
              <a:t>peu inflammables, sauf s'ils sont pulvérisés ;</a:t>
            </a:r>
          </a:p>
          <a:p>
            <a:pPr marL="342900" lvl="0" indent="-342900" algn="just">
              <a:spcAft>
                <a:spcPts val="920"/>
              </a:spcAft>
              <a:buClr>
                <a:srgbClr val="000000"/>
              </a:buClr>
              <a:buSzPts val="850"/>
              <a:buFont typeface="Symbol" panose="05050102010706020507" pitchFamily="18" charset="2"/>
              <a:buChar char="-"/>
              <a:tabLst>
                <a:tab pos="530225" algn="l"/>
              </a:tabLst>
            </a:pPr>
            <a:r>
              <a:rPr lang="fr-FR" u="none" strike="noStrike" spc="0" dirty="0">
                <a:solidFill>
                  <a:srgbClr val="000000"/>
                </a:solidFill>
                <a:effectLst/>
                <a:ea typeface="Tahoma" panose="020B0604030504040204" pitchFamily="34" charset="0"/>
                <a:cs typeface="Tahoma" panose="020B0604030504040204" pitchFamily="34" charset="0"/>
              </a:rPr>
              <a:t>moindre risque de cavitation</a:t>
            </a:r>
            <a:r>
              <a:rPr lang="fr-FR" u="none" strike="noStrike" spc="0" dirty="0" smtClean="0">
                <a:solidFill>
                  <a:srgbClr val="000000"/>
                </a:solidFill>
                <a:effectLst/>
                <a:ea typeface="Tahoma" panose="020B0604030504040204" pitchFamily="34" charset="0"/>
                <a:cs typeface="Tahoma" panose="020B0604030504040204" pitchFamily="34" charset="0"/>
              </a:rPr>
              <a:t>.</a:t>
            </a:r>
            <a:endParaRPr lang="fr-FR" u="none" strike="noStrike" spc="0" dirty="0">
              <a:solidFill>
                <a:srgbClr val="000000"/>
              </a:solidFill>
              <a:effectLst/>
              <a:ea typeface="Tahoma" panose="020B0604030504040204" pitchFamily="34" charset="0"/>
              <a:cs typeface="Tahoma" panose="020B0604030504040204" pitchFamily="34" charset="0"/>
            </a:endParaRPr>
          </a:p>
        </p:txBody>
      </p:sp>
      <p:sp>
        <p:nvSpPr>
          <p:cNvPr id="6" name="ZoneTexte 5">
            <a:extLst>
              <a:ext uri="{FF2B5EF4-FFF2-40B4-BE49-F238E27FC236}">
                <a16:creationId xmlns:a16="http://schemas.microsoft.com/office/drawing/2014/main" id="{215B9D08-CBED-7EBC-5180-049A390051B9}"/>
              </a:ext>
            </a:extLst>
          </p:cNvPr>
          <p:cNvSpPr txBox="1"/>
          <p:nvPr/>
        </p:nvSpPr>
        <p:spPr>
          <a:xfrm>
            <a:off x="4370941" y="141077"/>
            <a:ext cx="32857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solidFill>
                  <a:srgbClr val="000000"/>
                </a:solidFill>
                <a:effectLst/>
                <a:ea typeface="Verdana" panose="020B0604030504040204" pitchFamily="34" charset="0"/>
                <a:cs typeface="Verdana" panose="020B0604030504040204" pitchFamily="34" charset="0"/>
              </a:rPr>
              <a:t>Types de liquides hydrauliques </a:t>
            </a:r>
            <a:endParaRPr lang="fr-FR" dirty="0"/>
          </a:p>
        </p:txBody>
      </p:sp>
      <p:pic>
        <p:nvPicPr>
          <p:cNvPr id="3" name="Image 2"/>
          <p:cNvPicPr>
            <a:picLocks noChangeAspect="1"/>
          </p:cNvPicPr>
          <p:nvPr/>
        </p:nvPicPr>
        <p:blipFill>
          <a:blip r:embed="rId2"/>
          <a:stretch>
            <a:fillRect/>
          </a:stretch>
        </p:blipFill>
        <p:spPr>
          <a:xfrm>
            <a:off x="9059183" y="1349376"/>
            <a:ext cx="2177595" cy="2177595"/>
          </a:xfrm>
          <a:prstGeom prst="rect">
            <a:avLst/>
          </a:prstGeom>
        </p:spPr>
        <p:style>
          <a:lnRef idx="2">
            <a:schemeClr val="accent2"/>
          </a:lnRef>
          <a:fillRef idx="1">
            <a:schemeClr val="lt1"/>
          </a:fillRef>
          <a:effectRef idx="0">
            <a:schemeClr val="accent2"/>
          </a:effectRef>
          <a:fontRef idx="minor">
            <a:schemeClr val="dk1"/>
          </a:fontRef>
        </p:style>
      </p:pic>
      <p:sp>
        <p:nvSpPr>
          <p:cNvPr id="7" name="Rectangle 6"/>
          <p:cNvSpPr/>
          <p:nvPr/>
        </p:nvSpPr>
        <p:spPr>
          <a:xfrm>
            <a:off x="688158" y="4300478"/>
            <a:ext cx="10651345"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cavitation est un phénomène de croissance de bulles au sein d'un fluide lié a </a:t>
            </a:r>
            <a:r>
              <a:rPr lang="fr-FR" dirty="0" smtClean="0"/>
              <a:t>une dépression localisée </a:t>
            </a:r>
            <a:r>
              <a:rPr lang="fr-FR" dirty="0"/>
              <a:t>causée par l'écoulement du fluide è grande vitesse, </a:t>
            </a:r>
            <a:endParaRPr lang="fr-FR" dirty="0" smtClean="0"/>
          </a:p>
          <a:p>
            <a:pPr marL="285750" indent="-285750">
              <a:buFont typeface="Arial" panose="020B0604020202020204" pitchFamily="34" charset="0"/>
              <a:buChar char="•"/>
            </a:pPr>
            <a:r>
              <a:rPr lang="fr-FR" dirty="0" smtClean="0"/>
              <a:t>Le phénomène </a:t>
            </a:r>
            <a:r>
              <a:rPr lang="fr-FR" dirty="0"/>
              <a:t>de cavitation peut endommager une pompe.</a:t>
            </a:r>
          </a:p>
          <a:p>
            <a:pPr marL="285750" indent="-285750">
              <a:buFont typeface="Arial" panose="020B0604020202020204" pitchFamily="34" charset="0"/>
              <a:buChar char="•"/>
            </a:pPr>
            <a:r>
              <a:rPr lang="fr-FR" dirty="0"/>
              <a:t>Les liquides minéraux et synthétiques ne doivent pas être mélangés. </a:t>
            </a:r>
            <a:endParaRPr lang="fr-FR" dirty="0" smtClean="0"/>
          </a:p>
          <a:p>
            <a:pPr marL="285750" indent="-285750">
              <a:buFont typeface="Arial" panose="020B0604020202020204" pitchFamily="34" charset="0"/>
              <a:buChar char="•"/>
            </a:pPr>
            <a:r>
              <a:rPr lang="fr-FR" dirty="0" smtClean="0"/>
              <a:t>Le résulta d'un </a:t>
            </a:r>
            <a:r>
              <a:rPr lang="fr-FR" dirty="0"/>
              <a:t>mélange accidentel serait un produit visqueux qui rendrait inutilisable le circuit hydraulique</a:t>
            </a:r>
            <a:r>
              <a:rPr lang="fr-FR" dirty="0" smtClean="0"/>
              <a:t>.</a:t>
            </a:r>
            <a:endParaRPr lang="fr-FR" dirty="0"/>
          </a:p>
        </p:txBody>
      </p:sp>
    </p:spTree>
    <p:extLst>
      <p:ext uri="{BB962C8B-B14F-4D97-AF65-F5344CB8AC3E}">
        <p14:creationId xmlns:p14="http://schemas.microsoft.com/office/powerpoint/2010/main" val="1345808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48B74CB-9B0D-A951-7876-839614B26917}"/>
              </a:ext>
            </a:extLst>
          </p:cNvPr>
          <p:cNvPicPr>
            <a:picLocks noGrp="1" noChangeAspect="1"/>
          </p:cNvPicPr>
          <p:nvPr>
            <p:ph idx="1"/>
          </p:nvPr>
        </p:nvPicPr>
        <p:blipFill rotWithShape="1">
          <a:blip r:embed="rId2"/>
          <a:srcRect r="4511"/>
          <a:stretch/>
        </p:blipFill>
        <p:spPr>
          <a:xfrm>
            <a:off x="2144488" y="573575"/>
            <a:ext cx="8141200" cy="6196198"/>
          </a:xfr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3486423" y="159918"/>
            <a:ext cx="5688417" cy="24622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nSpc>
                <a:spcPts val="1200"/>
              </a:lnSpc>
              <a:spcAft>
                <a:spcPts val="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Différents types de liquides hydrauliques utilisés sur avions</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84310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E386FE18-F0F8-9CF9-9C81-3F1FD54B301F}"/>
              </a:ext>
            </a:extLst>
          </p:cNvPr>
          <p:cNvSpPr>
            <a:spLocks noGrp="1"/>
          </p:cNvSpPr>
          <p:nvPr>
            <p:ph type="title"/>
          </p:nvPr>
        </p:nvSpPr>
        <p:spPr>
          <a:xfrm>
            <a:off x="1170709" y="2265177"/>
            <a:ext cx="10515600" cy="2128693"/>
          </a:xfrm>
        </p:spPr>
        <p:style>
          <a:lnRef idx="2">
            <a:schemeClr val="accent2"/>
          </a:lnRef>
          <a:fillRef idx="1">
            <a:schemeClr val="lt1"/>
          </a:fillRef>
          <a:effectRef idx="0">
            <a:schemeClr val="accent2"/>
          </a:effectRef>
          <a:fontRef idx="minor">
            <a:schemeClr val="dk1"/>
          </a:fontRef>
        </p:style>
        <p:txBody>
          <a:bodyPr>
            <a:noAutofit/>
          </a:bodyPr>
          <a:lstStyle/>
          <a:p>
            <a:pPr algn="ctr"/>
            <a:r>
              <a:rPr lang="fr-FR" b="1" u="none" strike="noStrike" spc="0" dirty="0">
                <a:effectLst/>
                <a:ea typeface="Times New Roman" panose="02020603050405020304" pitchFamily="18" charset="0"/>
                <a:cs typeface="Times New Roman" panose="02020603050405020304" pitchFamily="18" charset="0"/>
              </a:rPr>
              <a:t>Construction schématique et fonctionnement </a:t>
            </a:r>
            <a:br>
              <a:rPr lang="fr-FR" b="1" u="none" strike="noStrike" spc="0" dirty="0">
                <a:effectLst/>
                <a:ea typeface="Times New Roman" panose="02020603050405020304" pitchFamily="18" charset="0"/>
                <a:cs typeface="Times New Roman" panose="02020603050405020304" pitchFamily="18" charset="0"/>
              </a:rPr>
            </a:br>
            <a:r>
              <a:rPr lang="fr-FR" b="1" u="none" strike="noStrike" spc="0" dirty="0">
                <a:effectLst/>
                <a:ea typeface="Times New Roman" panose="02020603050405020304" pitchFamily="18" charset="0"/>
                <a:cs typeface="Times New Roman" panose="02020603050405020304" pitchFamily="18" charset="0"/>
              </a:rPr>
              <a:t>d’un circuit hydraulique</a:t>
            </a:r>
            <a:endParaRPr lang="fr-FR" dirty="0"/>
          </a:p>
        </p:txBody>
      </p:sp>
    </p:spTree>
    <p:extLst>
      <p:ext uri="{BB962C8B-B14F-4D97-AF65-F5344CB8AC3E}">
        <p14:creationId xmlns:p14="http://schemas.microsoft.com/office/powerpoint/2010/main" val="1421531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7267B7-23E5-7F4A-E8AF-48DC8D5A5139}"/>
              </a:ext>
            </a:extLst>
          </p:cNvPr>
          <p:cNvSpPr>
            <a:spLocks noGrp="1"/>
          </p:cNvSpPr>
          <p:nvPr>
            <p:ph type="title"/>
          </p:nvPr>
        </p:nvSpPr>
        <p:spPr>
          <a:xfrm>
            <a:off x="838200" y="177838"/>
            <a:ext cx="10515600" cy="747579"/>
          </a:xfrm>
        </p:spPr>
        <p:style>
          <a:lnRef idx="2">
            <a:schemeClr val="accent2"/>
          </a:lnRef>
          <a:fillRef idx="1">
            <a:schemeClr val="lt1"/>
          </a:fillRef>
          <a:effectRef idx="0">
            <a:schemeClr val="accent2"/>
          </a:effectRef>
          <a:fontRef idx="minor">
            <a:schemeClr val="dk1"/>
          </a:fontRef>
        </p:style>
        <p:txBody>
          <a:bodyPr>
            <a:normAutofit/>
          </a:bodyPr>
          <a:lstStyle/>
          <a:p>
            <a:pPr algn="ct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CONSTRUCTION SCHEMATIQUE ET FONCTIONNEMENT D’UN CIRCUIT HYDRAULIQUE</a:t>
            </a:r>
            <a:endParaRPr lang="fr-FR" dirty="0"/>
          </a:p>
        </p:txBody>
      </p:sp>
      <p:pic>
        <p:nvPicPr>
          <p:cNvPr id="5" name="Espace réservé du contenu 4">
            <a:extLst>
              <a:ext uri="{FF2B5EF4-FFF2-40B4-BE49-F238E27FC236}">
                <a16:creationId xmlns:a16="http://schemas.microsoft.com/office/drawing/2014/main" id="{EF2D672E-450A-3BBB-F935-A1DC0C8DAE92}"/>
              </a:ext>
            </a:extLst>
          </p:cNvPr>
          <p:cNvPicPr>
            <a:picLocks noGrp="1" noChangeAspect="1"/>
          </p:cNvPicPr>
          <p:nvPr>
            <p:ph idx="1"/>
          </p:nvPr>
        </p:nvPicPr>
        <p:blipFill rotWithShape="1">
          <a:blip r:embed="rId2"/>
          <a:srcRect t="14843"/>
          <a:stretch/>
        </p:blipFill>
        <p:spPr>
          <a:xfrm>
            <a:off x="2383315" y="1534886"/>
            <a:ext cx="7425369" cy="2701336"/>
          </a:xfr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671FA056-2D41-E08B-B7BD-9F970E68F487}"/>
                  </a:ext>
                </a:extLst>
              </p:cNvPr>
              <p:cNvSpPr txBox="1"/>
              <p:nvPr/>
            </p:nvSpPr>
            <p:spPr>
              <a:xfrm>
                <a:off x="308472" y="4391886"/>
                <a:ext cx="11215171"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55600" algn="jus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 liquide hydraulique emmagasiné dans le réservoir est aspiré par la pompe </a:t>
                </a:r>
              </a:p>
              <a:p>
                <a:pPr indent="355600" algn="just">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Il </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sera soumis à la sortie de celle-ci à une pression (P) </a:t>
                </a:r>
              </a:p>
              <a:p>
                <a:pPr indent="355600" algn="just">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U</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n débit (Q) représentatif d’une puissance</a:t>
                </a:r>
                <a14:m>
                  <m:oMath xmlns:m="http://schemas.openxmlformats.org/officeDocument/2006/math">
                    <m:r>
                      <a:rPr lang="de-DE" b="0" i="0" dirty="0" smtClean="0">
                        <a:latin typeface="Cambria Math" panose="02040503050406030204" pitchFamily="18" charset="0"/>
                        <a:ea typeface="Times New Roman" panose="02020603050405020304" pitchFamily="18" charset="0"/>
                        <a:cs typeface="Times New Roman" panose="02020603050405020304" pitchFamily="18" charset="0"/>
                      </a:rPr>
                      <m:t> </m:t>
                    </m:r>
                    <m:r>
                      <a:rPr lang="fr-FR" i="1" dirty="0">
                        <a:latin typeface="Cambria Math" panose="02040503050406030204" pitchFamily="18" charset="0"/>
                        <a:ea typeface="Times New Roman" panose="02020603050405020304" pitchFamily="18" charset="0"/>
                        <a:cs typeface="Times New Roman" panose="02020603050405020304" pitchFamily="18" charset="0"/>
                      </a:rPr>
                      <m:t>Ƥ</m:t>
                    </m:r>
                  </m:oMath>
                </a14:m>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sera appliquée sur la servitude via le vérin</a:t>
                </a:r>
              </a:p>
              <a:p>
                <a:pPr indent="355600" algn="jus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Si le distributeur (assimilable à un robinet) est manœuvré en ouverture.</a:t>
                </a:r>
              </a:p>
              <a:p>
                <a:pPr marL="534988" lvl="3" indent="546100" algn="just">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La haute pression hydraulique (HP), s’exerçant sur la surface du piston, oblige celui-ci à se déplacer entraînant la servitude.</a:t>
                </a:r>
              </a:p>
              <a:p>
                <a:pPr marL="534988" lvl="3" indent="546100" algn="just">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Le circuit de retour (BP) évacue vers le réservoir le liquide hydraulique situé de l’autre côté du piston permettant son déplacement.</a:t>
                </a:r>
              </a:p>
            </p:txBody>
          </p:sp>
        </mc:Choice>
        <mc:Fallback xmlns="">
          <p:sp>
            <p:nvSpPr>
              <p:cNvPr id="6" name="ZoneTexte 5">
                <a:extLst>
                  <a:ext uri="{FF2B5EF4-FFF2-40B4-BE49-F238E27FC236}">
                    <a16:creationId xmlns:a16="http://schemas.microsoft.com/office/drawing/2014/main" id="{671FA056-2D41-E08B-B7BD-9F970E68F487}"/>
                  </a:ext>
                </a:extLst>
              </p:cNvPr>
              <p:cNvSpPr txBox="1">
                <a:spLocks noRot="1" noChangeAspect="1" noMove="1" noResize="1" noEditPoints="1" noAdjustHandles="1" noChangeArrowheads="1" noChangeShapeType="1" noTextEdit="1"/>
              </p:cNvSpPr>
              <p:nvPr/>
            </p:nvSpPr>
            <p:spPr>
              <a:xfrm>
                <a:off x="308472" y="4391886"/>
                <a:ext cx="11215171" cy="2308324"/>
              </a:xfrm>
              <a:prstGeom prst="rect">
                <a:avLst/>
              </a:prstGeom>
              <a:blipFill>
                <a:blip r:embed="rId3"/>
                <a:stretch>
                  <a:fillRect l="-326" t="-1050" r="-435" b="-2887"/>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4" name="Rectangle 3"/>
          <p:cNvSpPr/>
          <p:nvPr/>
        </p:nvSpPr>
        <p:spPr>
          <a:xfrm>
            <a:off x="4312573" y="1133476"/>
            <a:ext cx="3206968" cy="246221"/>
          </a:xfrm>
          <a:prstGeom prst="rect">
            <a:avLst/>
          </a:prstGeom>
        </p:spPr>
        <p:txBody>
          <a:bodyPr wrap="none">
            <a:spAutoFit/>
          </a:bodyPr>
          <a:lstStyle/>
          <a:p>
            <a:pPr marL="317500" algn="just">
              <a:lnSpc>
                <a:spcPts val="1200"/>
              </a:lnSpc>
              <a:spcBef>
                <a:spcPts val="300"/>
              </a:spcBef>
              <a:spcAft>
                <a:spcPts val="4560"/>
              </a:spcAft>
            </a:pPr>
            <a:r>
              <a:rPr lang="fr-FR" b="1" spc="-50" dirty="0">
                <a:latin typeface="Times New Roman" panose="02020603050405020304" pitchFamily="18" charset="0"/>
                <a:ea typeface="Times New Roman" panose="02020603050405020304" pitchFamily="18" charset="0"/>
              </a:rPr>
              <a:t>Schéma simplifié d’un circuit</a:t>
            </a:r>
            <a:endParaRPr lang="en-US" b="1" spc="-5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4689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7267B7-23E5-7F4A-E8AF-48DC8D5A5139}"/>
              </a:ext>
            </a:extLst>
          </p:cNvPr>
          <p:cNvSpPr>
            <a:spLocks noGrp="1"/>
          </p:cNvSpPr>
          <p:nvPr>
            <p:ph type="title"/>
          </p:nvPr>
        </p:nvSpPr>
        <p:spPr>
          <a:xfrm>
            <a:off x="838200" y="177838"/>
            <a:ext cx="10515600" cy="747579"/>
          </a:xfrm>
        </p:spPr>
        <p:style>
          <a:lnRef idx="2">
            <a:schemeClr val="accent2"/>
          </a:lnRef>
          <a:fillRef idx="1">
            <a:schemeClr val="lt1"/>
          </a:fillRef>
          <a:effectRef idx="0">
            <a:schemeClr val="accent2"/>
          </a:effectRef>
          <a:fontRef idx="minor">
            <a:schemeClr val="dk1"/>
          </a:fontRef>
        </p:style>
        <p:txBody>
          <a:bodyPr>
            <a:normAutofit/>
          </a:bodyPr>
          <a:lstStyle/>
          <a:p>
            <a:pPr algn="ct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CONSTRUCTION SCHEMATIQUE ET FONCTIONNEMENT D’UN CIRCUIT HYDRAULIQUE</a:t>
            </a:r>
            <a:endParaRPr lang="fr-FR" dirty="0"/>
          </a:p>
        </p:txBody>
      </p:sp>
      <p:sp>
        <p:nvSpPr>
          <p:cNvPr id="7" name="ZoneTexte 6">
            <a:extLst>
              <a:ext uri="{FF2B5EF4-FFF2-40B4-BE49-F238E27FC236}">
                <a16:creationId xmlns:a16="http://schemas.microsoft.com/office/drawing/2014/main" id="{AC4236D6-1232-B398-7866-DABD85DD3FE8}"/>
              </a:ext>
            </a:extLst>
          </p:cNvPr>
          <p:cNvSpPr txBox="1"/>
          <p:nvPr/>
        </p:nvSpPr>
        <p:spPr>
          <a:xfrm>
            <a:off x="543497" y="4424839"/>
            <a:ext cx="11105003"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Si le distributeur sera manœuvré en fermeture, </a:t>
            </a:r>
          </a:p>
          <a:p>
            <a:pPr marL="534988" lvl="1" indent="546100" algn="just">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la haute pression </a:t>
            </a:r>
            <a:r>
              <a:rPr lang="fr-FR" dirty="0">
                <a:latin typeface="Times New Roman" panose="02020603050405020304" pitchFamily="18" charset="0"/>
                <a:cs typeface="Times New Roman" panose="02020603050405020304" pitchFamily="18" charset="0"/>
              </a:rPr>
              <a:t>délivrée</a:t>
            </a: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 par la pompe va s’appliquer sur celui-ci ; </a:t>
            </a:r>
          </a:p>
          <a:p>
            <a:pPr marL="534988" lvl="1" indent="546100" algn="just">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il convient donc en l’absence d’utilisation de servitudes (robinet fermé) :</a:t>
            </a:r>
          </a:p>
          <a:p>
            <a:pPr marL="1081088" indent="342900" algn="just">
              <a:buFontTx/>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soit que l’on dérive le liquide vers le réservoir par l’intermédiaire d’un régulateur situé après la pompe (exemple : avions ancienne génération) ;</a:t>
            </a:r>
          </a:p>
          <a:p>
            <a:pPr marL="1081088" indent="342900" algn="just">
              <a:buFontTx/>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soit que l’on utilise des pompes qui ne débitent que lorsque les servitudes sont sollicitées (exemple : avions actuels)</a:t>
            </a:r>
            <a:endParaRPr lang="fr-FR" dirty="0">
              <a:latin typeface="Times New Roman" panose="02020603050405020304" pitchFamily="18" charset="0"/>
              <a:cs typeface="Times New Roman" panose="02020603050405020304" pitchFamily="18" charset="0"/>
            </a:endParaRPr>
          </a:p>
        </p:txBody>
      </p:sp>
      <p:pic>
        <p:nvPicPr>
          <p:cNvPr id="6" name="Espace réservé du contenu 4">
            <a:extLst>
              <a:ext uri="{FF2B5EF4-FFF2-40B4-BE49-F238E27FC236}">
                <a16:creationId xmlns:a16="http://schemas.microsoft.com/office/drawing/2014/main" id="{EF2D672E-450A-3BBB-F935-A1DC0C8DAE92}"/>
              </a:ext>
            </a:extLst>
          </p:cNvPr>
          <p:cNvPicPr>
            <a:picLocks noGrp="1" noChangeAspect="1"/>
          </p:cNvPicPr>
          <p:nvPr>
            <p:ph idx="1"/>
          </p:nvPr>
        </p:nvPicPr>
        <p:blipFill rotWithShape="1">
          <a:blip r:embed="rId2"/>
          <a:srcRect t="14843"/>
          <a:stretch/>
        </p:blipFill>
        <p:spPr>
          <a:xfrm>
            <a:off x="2383315" y="1513114"/>
            <a:ext cx="7425369" cy="2701336"/>
          </a:xfrm>
        </p:spPr>
        <p:style>
          <a:lnRef idx="2">
            <a:schemeClr val="accent2"/>
          </a:lnRef>
          <a:fillRef idx="1">
            <a:schemeClr val="lt1"/>
          </a:fillRef>
          <a:effectRef idx="0">
            <a:schemeClr val="accent2"/>
          </a:effectRef>
          <a:fontRef idx="minor">
            <a:schemeClr val="dk1"/>
          </a:fontRef>
        </p:style>
      </p:pic>
      <p:sp>
        <p:nvSpPr>
          <p:cNvPr id="8" name="Rectangle 7"/>
          <p:cNvSpPr/>
          <p:nvPr/>
        </p:nvSpPr>
        <p:spPr>
          <a:xfrm>
            <a:off x="4312573" y="1133476"/>
            <a:ext cx="3206968" cy="246221"/>
          </a:xfrm>
          <a:prstGeom prst="rect">
            <a:avLst/>
          </a:prstGeom>
        </p:spPr>
        <p:txBody>
          <a:bodyPr wrap="none">
            <a:spAutoFit/>
          </a:bodyPr>
          <a:lstStyle/>
          <a:p>
            <a:pPr marL="317500" algn="just">
              <a:lnSpc>
                <a:spcPts val="1200"/>
              </a:lnSpc>
              <a:spcBef>
                <a:spcPts val="300"/>
              </a:spcBef>
              <a:spcAft>
                <a:spcPts val="4560"/>
              </a:spcAft>
            </a:pPr>
            <a:r>
              <a:rPr lang="fr-FR" b="1" spc="-50" dirty="0">
                <a:latin typeface="Times New Roman" panose="02020603050405020304" pitchFamily="18" charset="0"/>
                <a:ea typeface="Times New Roman" panose="02020603050405020304" pitchFamily="18" charset="0"/>
              </a:rPr>
              <a:t>Schéma simplifié d’un circuit</a:t>
            </a:r>
            <a:endParaRPr lang="en-US" b="1" spc="-5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4575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9225EC9-2BB3-9107-7A76-974AB264C9EC}"/>
              </a:ext>
            </a:extLst>
          </p:cNvPr>
          <p:cNvSpPr txBox="1"/>
          <p:nvPr/>
        </p:nvSpPr>
        <p:spPr>
          <a:xfrm>
            <a:off x="404868" y="998813"/>
            <a:ext cx="7108636" cy="503535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Les systèmes d'aéronefs fournissent un moyen de transmission de puissance par l'intermédiaire de l'hydraulique, </a:t>
            </a:r>
          </a:p>
          <a:p>
            <a:pPr marL="285750" indent="-285750">
              <a:lnSpc>
                <a:spcPct val="150000"/>
              </a:lnSpc>
              <a:buFont typeface="Arial" panose="020B0604020202020204" pitchFamily="34" charset="0"/>
              <a:buChar char="•"/>
            </a:pPr>
            <a:r>
              <a:rPr lang="fr-FR" dirty="0"/>
              <a:t>La transmission de puissance à travers un fluide incompressible via des tuyaux et des actionneurs. </a:t>
            </a:r>
          </a:p>
          <a:p>
            <a:pPr marL="285750" indent="-285750">
              <a:lnSpc>
                <a:spcPct val="150000"/>
              </a:lnSpc>
              <a:buFont typeface="Arial" panose="020B0604020202020204" pitchFamily="34" charset="0"/>
              <a:buChar char="•"/>
            </a:pPr>
            <a:r>
              <a:rPr lang="fr-FR" dirty="0"/>
              <a:t>Les systèmes hydrauliques fournissent la puissance nécessaire au fonctionnement de composants tels que:</a:t>
            </a:r>
          </a:p>
          <a:p>
            <a:pPr marL="742950" lvl="1" indent="-285750">
              <a:lnSpc>
                <a:spcPct val="150000"/>
              </a:lnSpc>
              <a:buFont typeface="Courier New" panose="02070309020205020404" pitchFamily="49" charset="0"/>
              <a:buChar char="o"/>
            </a:pPr>
            <a:r>
              <a:rPr lang="fr-FR" dirty="0"/>
              <a:t> le train d'atterrissage, </a:t>
            </a:r>
          </a:p>
          <a:p>
            <a:pPr marL="742950" lvl="1" indent="-285750">
              <a:lnSpc>
                <a:spcPct val="150000"/>
              </a:lnSpc>
              <a:buFont typeface="Courier New" panose="02070309020205020404" pitchFamily="49" charset="0"/>
              <a:buChar char="o"/>
            </a:pPr>
            <a:r>
              <a:rPr lang="fr-FR" dirty="0"/>
              <a:t>les volets, </a:t>
            </a:r>
          </a:p>
          <a:p>
            <a:pPr marL="742950" lvl="1" indent="-285750">
              <a:lnSpc>
                <a:spcPct val="150000"/>
              </a:lnSpc>
              <a:buFont typeface="Courier New" panose="02070309020205020404" pitchFamily="49" charset="0"/>
              <a:buChar char="o"/>
            </a:pPr>
            <a:r>
              <a:rPr lang="fr-FR" dirty="0"/>
              <a:t>les commandes de vol, </a:t>
            </a:r>
          </a:p>
          <a:p>
            <a:pPr marL="742950" lvl="1" indent="-285750">
              <a:lnSpc>
                <a:spcPct val="150000"/>
              </a:lnSpc>
              <a:buFont typeface="Courier New" panose="02070309020205020404" pitchFamily="49" charset="0"/>
              <a:buChar char="o"/>
            </a:pPr>
            <a:r>
              <a:rPr lang="fr-FR" dirty="0"/>
              <a:t>les freins de roue,</a:t>
            </a:r>
          </a:p>
          <a:p>
            <a:pPr marL="742950" lvl="1" indent="-285750">
              <a:lnSpc>
                <a:spcPct val="150000"/>
              </a:lnSpc>
              <a:buFont typeface="Courier New" panose="02070309020205020404" pitchFamily="49" charset="0"/>
              <a:buChar char="o"/>
            </a:pPr>
            <a:r>
              <a:rPr lang="fr-FR" dirty="0"/>
              <a:t>d'autres systèmes nécessitant une puissance élevée, un contrôle précis et des taux de réponse rapides.</a:t>
            </a:r>
          </a:p>
        </p:txBody>
      </p:sp>
      <p:sp>
        <p:nvSpPr>
          <p:cNvPr id="4" name="ZoneTexte 3">
            <a:extLst>
              <a:ext uri="{FF2B5EF4-FFF2-40B4-BE49-F238E27FC236}">
                <a16:creationId xmlns:a16="http://schemas.microsoft.com/office/drawing/2014/main" id="{6A14E179-4918-4FA5-2D86-39C6E2D94FD3}"/>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pic>
        <p:nvPicPr>
          <p:cNvPr id="6" name="Espace réservé du contenu 7">
            <a:extLst>
              <a:ext uri="{FF2B5EF4-FFF2-40B4-BE49-F238E27FC236}">
                <a16:creationId xmlns:a16="http://schemas.microsoft.com/office/drawing/2014/main" id="{1D4F55A7-BDA9-EDCC-EE71-8134DE81B795}"/>
              </a:ext>
            </a:extLst>
          </p:cNvPr>
          <p:cNvPicPr>
            <a:picLocks noGrp="1" noChangeAspect="1"/>
          </p:cNvPicPr>
          <p:nvPr>
            <p:ph idx="1"/>
          </p:nvPr>
        </p:nvPicPr>
        <p:blipFill>
          <a:blip r:embed="rId2"/>
          <a:stretch>
            <a:fillRect/>
          </a:stretch>
        </p:blipFill>
        <p:spPr>
          <a:xfrm>
            <a:off x="8115918" y="998813"/>
            <a:ext cx="3484843" cy="503535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17331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D2F375A5-BFFD-65B8-0E56-A545476288D7}"/>
              </a:ext>
            </a:extLst>
          </p:cNvPr>
          <p:cNvSpPr txBox="1"/>
          <p:nvPr/>
        </p:nvSpPr>
        <p:spPr>
          <a:xfrm>
            <a:off x="142293" y="958612"/>
            <a:ext cx="8032224" cy="57477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sz="180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Nous sommes donc confrontés à deux </a:t>
            </a:r>
            <a:r>
              <a:rPr kumimoji="0" lang="fr-FR" altLang="fr-FR" sz="180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types de génération hydraulique :</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fr-FR" altLang="fr-FR" sz="11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1800" b="1"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les circuits dont les pompes auront un débit constant</a:t>
            </a:r>
            <a:r>
              <a:rPr kumimoji="0" lang="fr-FR" altLang="fr-FR" sz="180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539750" lvl="1" indent="-274638" algn="just" eaLnBrk="0" fontAlgn="base" hangingPunct="0">
              <a:lnSpc>
                <a:spcPct val="150000"/>
              </a:lnSpc>
              <a:spcBef>
                <a:spcPct val="0"/>
              </a:spcBef>
              <a:spcAft>
                <a:spcPct val="0"/>
              </a:spcAft>
              <a:buFont typeface="Courier New" panose="02070309020205020404" pitchFamily="49" charset="0"/>
              <a:buChar char="o"/>
            </a:pPr>
            <a:r>
              <a:rPr kumimoji="0" lang="fr-FR" altLang="fr-FR" i="0"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pour un régime de rotation donné</a:t>
            </a:r>
          </a:p>
          <a:p>
            <a:pPr marL="539750" lvl="1" indent="-274638" algn="just" eaLnBrk="0" fontAlgn="base" hangingPunct="0">
              <a:lnSpc>
                <a:spcPct val="150000"/>
              </a:lnSpc>
              <a:spcBef>
                <a:spcPct val="0"/>
              </a:spcBef>
              <a:spcAft>
                <a:spcPct val="0"/>
              </a:spcAft>
              <a:buFont typeface="Courier New" panose="02070309020205020404" pitchFamily="49" charset="0"/>
              <a:buChar char="o"/>
            </a:pPr>
            <a:r>
              <a:rPr kumimoji="0" lang="fr-FR" altLang="fr-FR"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il sera indispensable d’adjoindre un régulateur qui dérivera automatiquement le liquide, </a:t>
            </a:r>
          </a:p>
          <a:p>
            <a:pPr marL="722312" lvl="2" algn="just" eaLnBrk="0" fontAlgn="base" hangingPunct="0">
              <a:lnSpc>
                <a:spcPct val="150000"/>
              </a:lnSpc>
              <a:spcBef>
                <a:spcPct val="0"/>
              </a:spcBef>
              <a:spcAft>
                <a:spcPct val="0"/>
              </a:spcAft>
            </a:pPr>
            <a:r>
              <a:rPr kumimoji="0" lang="fr-FR" altLang="fr-FR"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vers les servitudes si le distributeur est ouvert ou, </a:t>
            </a:r>
          </a:p>
          <a:p>
            <a:pPr marL="722312" lvl="2" algn="just" eaLnBrk="0" fontAlgn="base" hangingPunct="0">
              <a:lnSpc>
                <a:spcPct val="150000"/>
              </a:lnSpc>
              <a:spcBef>
                <a:spcPct val="0"/>
              </a:spcBef>
              <a:spcAft>
                <a:spcPct val="0"/>
              </a:spcAft>
            </a:pPr>
            <a:r>
              <a:rPr kumimoji="0" lang="fr-FR" altLang="fr-FR"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vers le réservoir si le distributeur est fermé;</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fr-FR" altLang="fr-FR" sz="1800" b="1" i="0" u="none" strike="noStrike" cap="none" normalizeH="0" baseline="0" dirty="0" smtClean="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les </a:t>
            </a:r>
            <a:r>
              <a:rPr kumimoji="0" lang="fr-FR" altLang="fr-FR" sz="1800" b="1"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circuits dont les pompes auront un débit variable</a:t>
            </a:r>
            <a:r>
              <a:rPr kumimoji="0" lang="fr-FR" altLang="fr-FR" sz="1800"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p>
          <a:p>
            <a:pPr marL="285750" marR="0" lvl="0" indent="254000" algn="just"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fr-FR" altLang="fr-FR" sz="1800"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adapté </a:t>
            </a:r>
            <a:r>
              <a:rPr lang="fr-FR" altLang="fr-FR" dirty="0">
                <a:solidFill>
                  <a:schemeClr val="tx1"/>
                </a:solidFill>
                <a:latin typeface="Times New Roman" panose="02020603050405020304" pitchFamily="18" charset="0"/>
                <a:cs typeface="Times New Roman" panose="02020603050405020304" pitchFamily="18" charset="0"/>
              </a:rPr>
              <a:t>automatiquement à la demande des servitudes</a:t>
            </a:r>
            <a:r>
              <a:rPr lang="fr-FR" altLang="fr-FR" dirty="0" smtClean="0">
                <a:solidFill>
                  <a:schemeClr val="tx1"/>
                </a:solidFill>
                <a:latin typeface="Times New Roman" panose="02020603050405020304" pitchFamily="18" charset="0"/>
                <a:cs typeface="Times New Roman" panose="02020603050405020304" pitchFamily="18" charset="0"/>
              </a:rPr>
              <a:t>.</a:t>
            </a:r>
          </a:p>
          <a:p>
            <a:pPr marL="285750" marR="0" lvl="0" indent="254000" algn="just"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endParaRPr lang="fr-FR" altLang="fr-FR" dirty="0">
              <a:solidFill>
                <a:schemeClr val="tx1"/>
              </a:solidFill>
              <a:latin typeface="Times New Roman" panose="02020603050405020304" pitchFamily="18" charset="0"/>
              <a:cs typeface="Times New Roman" panose="02020603050405020304" pitchFamily="18" charset="0"/>
            </a:endParaRPr>
          </a:p>
          <a:p>
            <a:pPr marL="285750" marR="0" lvl="0" algn="just" defTabSz="914400" rtl="0" eaLnBrk="0" fontAlgn="base" latinLnBrk="0" hangingPunct="0">
              <a:lnSpc>
                <a:spcPct val="150000"/>
              </a:lnSpc>
              <a:spcBef>
                <a:spcPct val="0"/>
              </a:spcBef>
              <a:spcAft>
                <a:spcPct val="0"/>
              </a:spcAft>
              <a:buClrTx/>
              <a:buSzTx/>
              <a:tabLst/>
            </a:pPr>
            <a:r>
              <a:rPr lang="fr-FR" dirty="0">
                <a:solidFill>
                  <a:schemeClr val="tx1"/>
                </a:solidFill>
                <a:latin typeface="Times New Roman" panose="02020603050405020304" pitchFamily="18" charset="0"/>
                <a:cs typeface="Times New Roman" panose="02020603050405020304" pitchFamily="18" charset="0"/>
              </a:rPr>
              <a:t>Ces deux types </a:t>
            </a: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 circuits seront complétés par d’autres équipements indispensables à leur fonctionnement, la différence fondamentale entre eux, se situant dans le type de pompe utilisé.</a:t>
            </a:r>
            <a:r>
              <a:rPr kumimoji="0" lang="fr-FR" altLang="fr-FR" sz="11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fr-FR" altLang="fr-FR"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 name="Espace réservé du contenu 7">
            <a:extLst>
              <a:ext uri="{FF2B5EF4-FFF2-40B4-BE49-F238E27FC236}">
                <a16:creationId xmlns:a16="http://schemas.microsoft.com/office/drawing/2014/main" id="{14217CC4-FF40-A189-A221-5F3E23A68D23}"/>
              </a:ext>
            </a:extLst>
          </p:cNvPr>
          <p:cNvPicPr>
            <a:picLocks noGrp="1" noChangeAspect="1"/>
          </p:cNvPicPr>
          <p:nvPr>
            <p:ph idx="1"/>
          </p:nvPr>
        </p:nvPicPr>
        <p:blipFill>
          <a:blip r:embed="rId2"/>
          <a:stretch>
            <a:fillRect/>
          </a:stretch>
        </p:blipFill>
        <p:spPr>
          <a:xfrm>
            <a:off x="8303204" y="958612"/>
            <a:ext cx="3484843" cy="4940775"/>
          </a:xfrm>
          <a:prstGeom prst="rect">
            <a:avLst/>
          </a:prstGeom>
        </p:spPr>
        <p:style>
          <a:lnRef idx="2">
            <a:schemeClr val="accent2"/>
          </a:lnRef>
          <a:fillRef idx="1">
            <a:schemeClr val="lt1"/>
          </a:fillRef>
          <a:effectRef idx="0">
            <a:schemeClr val="accent2"/>
          </a:effectRef>
          <a:fontRef idx="minor">
            <a:schemeClr val="dk1"/>
          </a:fontRef>
        </p:style>
      </p:pic>
      <p:sp>
        <p:nvSpPr>
          <p:cNvPr id="4" name="Titre 1">
            <a:extLst>
              <a:ext uri="{FF2B5EF4-FFF2-40B4-BE49-F238E27FC236}">
                <a16:creationId xmlns:a16="http://schemas.microsoft.com/office/drawing/2014/main" id="{2936C61A-D9F0-A207-C1D9-F604C93682C1}"/>
              </a:ext>
            </a:extLst>
          </p:cNvPr>
          <p:cNvSpPr>
            <a:spLocks noGrp="1"/>
          </p:cNvSpPr>
          <p:nvPr>
            <p:ph type="title"/>
          </p:nvPr>
        </p:nvSpPr>
        <p:spPr>
          <a:xfrm>
            <a:off x="838200" y="111737"/>
            <a:ext cx="10515600" cy="747579"/>
          </a:xfrm>
        </p:spPr>
        <p:style>
          <a:lnRef idx="2">
            <a:schemeClr val="accent2"/>
          </a:lnRef>
          <a:fillRef idx="1">
            <a:schemeClr val="lt1"/>
          </a:fillRef>
          <a:effectRef idx="0">
            <a:schemeClr val="accent2"/>
          </a:effectRef>
          <a:fontRef idx="minor">
            <a:schemeClr val="dk1"/>
          </a:fontRef>
        </p:style>
        <p:txBody>
          <a:bodyPr>
            <a:normAutofit/>
          </a:bodyPr>
          <a:lstStyle/>
          <a:p>
            <a:pPr algn="ct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CONSTRUCTION SCHEMATIQUE ET FONCTIONNEMENT D’UN CIRCUIT HYDRAULIQUE</a:t>
            </a:r>
            <a:endParaRPr lang="fr-FR" dirty="0"/>
          </a:p>
        </p:txBody>
      </p:sp>
    </p:spTree>
    <p:extLst>
      <p:ext uri="{BB962C8B-B14F-4D97-AF65-F5344CB8AC3E}">
        <p14:creationId xmlns:p14="http://schemas.microsoft.com/office/powerpoint/2010/main" val="3953258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B9ECC00-ED31-34C8-BEB2-D5F1E94A8A4B}"/>
              </a:ext>
            </a:extLst>
          </p:cNvPr>
          <p:cNvPicPr>
            <a:picLocks noGrp="1" noChangeAspect="1"/>
          </p:cNvPicPr>
          <p:nvPr>
            <p:ph idx="1"/>
          </p:nvPr>
        </p:nvPicPr>
        <p:blipFill rotWithShape="1">
          <a:blip r:embed="rId2"/>
          <a:srcRect t="8307"/>
          <a:stretch/>
        </p:blipFill>
        <p:spPr>
          <a:xfrm>
            <a:off x="371104" y="598057"/>
            <a:ext cx="8700047" cy="3764623"/>
          </a:xfrm>
        </p:spPr>
        <p:style>
          <a:lnRef idx="2">
            <a:schemeClr val="accent2"/>
          </a:lnRef>
          <a:fillRef idx="1">
            <a:schemeClr val="lt1"/>
          </a:fillRef>
          <a:effectRef idx="0">
            <a:schemeClr val="accent2"/>
          </a:effectRef>
          <a:fontRef idx="minor">
            <a:schemeClr val="dk1"/>
          </a:fontRef>
        </p:style>
      </p:pic>
      <p:pic>
        <p:nvPicPr>
          <p:cNvPr id="7" name="Image 6">
            <a:extLst>
              <a:ext uri="{FF2B5EF4-FFF2-40B4-BE49-F238E27FC236}">
                <a16:creationId xmlns:a16="http://schemas.microsoft.com/office/drawing/2014/main" id="{E7475103-49CC-111A-B169-1F5657A4DFD4}"/>
              </a:ext>
            </a:extLst>
          </p:cNvPr>
          <p:cNvPicPr>
            <a:picLocks noChangeAspect="1"/>
          </p:cNvPicPr>
          <p:nvPr/>
        </p:nvPicPr>
        <p:blipFill rotWithShape="1">
          <a:blip r:embed="rId3"/>
          <a:srcRect l="57862" t="7600"/>
          <a:stretch/>
        </p:blipFill>
        <p:spPr>
          <a:xfrm>
            <a:off x="9274628" y="3571758"/>
            <a:ext cx="2568743" cy="2690557"/>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12364807-7A69-ECB3-005A-BD87C1389147}"/>
              </a:ext>
            </a:extLst>
          </p:cNvPr>
          <p:cNvPicPr>
            <a:picLocks noChangeAspect="1"/>
          </p:cNvPicPr>
          <p:nvPr/>
        </p:nvPicPr>
        <p:blipFill rotWithShape="1">
          <a:blip r:embed="rId3"/>
          <a:srcRect t="7600" r="49930"/>
          <a:stretch/>
        </p:blipFill>
        <p:spPr>
          <a:xfrm>
            <a:off x="9274629" y="689665"/>
            <a:ext cx="2568743" cy="2690557"/>
          </a:xfrm>
          <a:prstGeom prst="rect">
            <a:avLst/>
          </a:prstGeom>
        </p:spPr>
        <p:style>
          <a:lnRef idx="2">
            <a:schemeClr val="accent2"/>
          </a:lnRef>
          <a:fillRef idx="1">
            <a:schemeClr val="lt1"/>
          </a:fillRef>
          <a:effectRef idx="0">
            <a:schemeClr val="accent2"/>
          </a:effectRef>
          <a:fontRef idx="minor">
            <a:schemeClr val="dk1"/>
          </a:fontRef>
        </p:style>
      </p:pic>
      <p:sp>
        <p:nvSpPr>
          <p:cNvPr id="2" name="ZoneTexte 1">
            <a:extLst>
              <a:ext uri="{FF2B5EF4-FFF2-40B4-BE49-F238E27FC236}">
                <a16:creationId xmlns:a16="http://schemas.microsoft.com/office/drawing/2014/main" id="{67B46AE5-B49B-5E91-A3EA-347EA69356B1}"/>
              </a:ext>
            </a:extLst>
          </p:cNvPr>
          <p:cNvSpPr txBox="1"/>
          <p:nvPr/>
        </p:nvSpPr>
        <p:spPr>
          <a:xfrm>
            <a:off x="3455719" y="37581"/>
            <a:ext cx="4346369"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spcBef>
                <a:spcPts val="300"/>
              </a:spcBef>
              <a:spcAft>
                <a:spcPts val="1200"/>
              </a:spcAft>
            </a:pPr>
            <a:r>
              <a:rPr lang="fr-FR" sz="1800" dirty="0">
                <a:effectLst/>
                <a:latin typeface="Times New Roman" panose="02020603050405020304" pitchFamily="18" charset="0"/>
                <a:ea typeface="Times New Roman" panose="02020603050405020304" pitchFamily="18" charset="0"/>
              </a:rPr>
              <a:t>Circuit de Génération "Débit constant"</a:t>
            </a:r>
          </a:p>
        </p:txBody>
      </p:sp>
      <p:sp>
        <p:nvSpPr>
          <p:cNvPr id="6" name="ZoneTexte 5">
            <a:extLst>
              <a:ext uri="{FF2B5EF4-FFF2-40B4-BE49-F238E27FC236}">
                <a16:creationId xmlns:a16="http://schemas.microsoft.com/office/drawing/2014/main" id="{F7E7F234-3CC3-29A1-4C0D-1753B02EBDFD}"/>
              </a:ext>
            </a:extLst>
          </p:cNvPr>
          <p:cNvSpPr txBox="1"/>
          <p:nvPr/>
        </p:nvSpPr>
        <p:spPr>
          <a:xfrm>
            <a:off x="371104" y="4481643"/>
            <a:ext cx="870004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lnSpc>
                <a:spcPct val="150000"/>
              </a:lnSpc>
            </a:pPr>
            <a:r>
              <a:rPr lang="fr-FR" sz="1800" dirty="0">
                <a:effectLst/>
                <a:latin typeface="Times New Roman" panose="02020603050405020304" pitchFamily="18" charset="0"/>
                <a:ea typeface="Times New Roman" panose="02020603050405020304" pitchFamily="18" charset="0"/>
              </a:rPr>
              <a:t>Ce type de génération n’étant plus utilisé sur les avions actuels</a:t>
            </a:r>
          </a:p>
          <a:p>
            <a:pPr algn="just">
              <a:lnSpc>
                <a:spcPct val="150000"/>
              </a:lnSpc>
            </a:pPr>
            <a:r>
              <a:rPr lang="fr-FR" dirty="0">
                <a:latin typeface="Times New Roman" panose="02020603050405020304" pitchFamily="18" charset="0"/>
                <a:ea typeface="Times New Roman" panose="02020603050405020304" pitchFamily="18" charset="0"/>
              </a:rPr>
              <a:t>D</a:t>
            </a:r>
            <a:r>
              <a:rPr lang="fr-FR" sz="1800" dirty="0">
                <a:effectLst/>
                <a:latin typeface="Times New Roman" panose="02020603050405020304" pitchFamily="18" charset="0"/>
                <a:ea typeface="Times New Roman" panose="02020603050405020304" pitchFamily="18" charset="0"/>
              </a:rPr>
              <a:t>ans un tel circuit on trouve un ensemble indissociable : </a:t>
            </a:r>
          </a:p>
          <a:p>
            <a:pPr marL="285750" indent="-285750" algn="jus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pompe à débit constant (à engrenage ou à barillet) </a:t>
            </a:r>
          </a:p>
          <a:p>
            <a:pPr marL="285750" indent="-285750" algn="jus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régulateur </a:t>
            </a:r>
          </a:p>
          <a:p>
            <a:pPr marL="285750" indent="-285750" algn="jus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clapet anti-retour </a:t>
            </a:r>
          </a:p>
          <a:p>
            <a:pPr marL="285750" indent="-285750" algn="jus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accumulateur d’énergie, indispensable au bon fonctionnement.</a:t>
            </a:r>
          </a:p>
        </p:txBody>
      </p:sp>
    </p:spTree>
    <p:extLst>
      <p:ext uri="{BB962C8B-B14F-4D97-AF65-F5344CB8AC3E}">
        <p14:creationId xmlns:p14="http://schemas.microsoft.com/office/powerpoint/2010/main" val="3166376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525FA8D-F564-F82B-2B20-CE5615E2B9D9}"/>
              </a:ext>
            </a:extLst>
          </p:cNvPr>
          <p:cNvSpPr txBox="1"/>
          <p:nvPr/>
        </p:nvSpPr>
        <p:spPr>
          <a:xfrm>
            <a:off x="5091051" y="373474"/>
            <a:ext cx="200989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effectLst/>
                <a:latin typeface="Times New Roman" panose="02020603050405020304" pitchFamily="18" charset="0"/>
                <a:ea typeface="Times New Roman" panose="02020603050405020304" pitchFamily="18" charset="0"/>
              </a:rPr>
              <a:t>Fonctionnement</a:t>
            </a:r>
            <a:endParaRPr lang="fr-FR" dirty="0"/>
          </a:p>
        </p:txBody>
      </p:sp>
      <p:sp>
        <p:nvSpPr>
          <p:cNvPr id="7" name="ZoneTexte 6">
            <a:extLst>
              <a:ext uri="{FF2B5EF4-FFF2-40B4-BE49-F238E27FC236}">
                <a16:creationId xmlns:a16="http://schemas.microsoft.com/office/drawing/2014/main" id="{E94A9F6D-C111-AB5F-989A-127D2C4F4303}"/>
              </a:ext>
            </a:extLst>
          </p:cNvPr>
          <p:cNvSpPr txBox="1"/>
          <p:nvPr/>
        </p:nvSpPr>
        <p:spPr>
          <a:xfrm>
            <a:off x="298371" y="5326558"/>
            <a:ext cx="11566795" cy="128907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le faible débit des pompes nécessitait la présence de nombreux accumulateurs (réserve d’énergie) </a:t>
            </a:r>
          </a:p>
          <a:p>
            <a:pPr marL="285750" indent="-285750" algn="just">
              <a:lnSpc>
                <a:spcPct val="150000"/>
              </a:lnSpc>
              <a:buFont typeface="Arial" panose="020B0604020202020204" pitchFamily="34" charset="0"/>
              <a:buChar char="•"/>
            </a:pPr>
            <a:r>
              <a:rPr lang="fr-FR" dirty="0">
                <a:latin typeface="Times New Roman" panose="02020603050405020304" pitchFamily="18" charset="0"/>
                <a:ea typeface="Times New Roman" panose="02020603050405020304" pitchFamily="18" charset="0"/>
              </a:rPr>
              <a:t>Ils</a:t>
            </a:r>
            <a:r>
              <a:rPr lang="fr-FR" sz="1800" dirty="0">
                <a:effectLst/>
                <a:latin typeface="Times New Roman" panose="02020603050405020304" pitchFamily="18" charset="0"/>
                <a:ea typeface="Times New Roman" panose="02020603050405020304" pitchFamily="18" charset="0"/>
              </a:rPr>
              <a:t> compensaient la demande des grosses servitudes, ou l’utilisation simultanée de celles-ci.</a:t>
            </a:r>
          </a:p>
          <a:p>
            <a:pPr algn="just">
              <a:lnSpc>
                <a:spcPct val="150000"/>
              </a:lnSpc>
            </a:pPr>
            <a:r>
              <a:rPr lang="fr-FR" sz="1800" dirty="0">
                <a:effectLst/>
                <a:latin typeface="Times New Roman" panose="02020603050405020304" pitchFamily="18" charset="0"/>
                <a:ea typeface="Times New Roman" panose="02020603050405020304" pitchFamily="18" charset="0"/>
              </a:rPr>
              <a:t>(exemple : train atterrissage + hypersustentateurs + commandes de vol).</a:t>
            </a:r>
          </a:p>
        </p:txBody>
      </p:sp>
      <p:sp>
        <p:nvSpPr>
          <p:cNvPr id="9" name="ZoneTexte 8">
            <a:extLst>
              <a:ext uri="{FF2B5EF4-FFF2-40B4-BE49-F238E27FC236}">
                <a16:creationId xmlns:a16="http://schemas.microsoft.com/office/drawing/2014/main" id="{0200141A-C60F-4E8B-2CBA-1B5405FFD24B}"/>
              </a:ext>
            </a:extLst>
          </p:cNvPr>
          <p:cNvSpPr txBox="1"/>
          <p:nvPr/>
        </p:nvSpPr>
        <p:spPr>
          <a:xfrm>
            <a:off x="110169" y="1653699"/>
            <a:ext cx="5938689" cy="25355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effectLst/>
                <a:latin typeface="Times New Roman" panose="02020603050405020304" pitchFamily="18" charset="0"/>
                <a:ea typeface="Times New Roman" panose="02020603050405020304" pitchFamily="18" charset="0"/>
              </a:rPr>
              <a:t>un laminage permanent au travers du régulateur et un fonctionnement continuel des pompes provoquait un échauffement du liquide d’où nécessité:</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 des réservoirs importants pour dissiper l’énergie calorifique </a:t>
            </a:r>
          </a:p>
          <a:p>
            <a:pPr marL="285750" indent="-285750" algn="just">
              <a:lnSpc>
                <a:spcPct val="150000"/>
              </a:lnSpc>
              <a:buFont typeface="Arial" panose="020B0604020202020204" pitchFamily="34" charset="0"/>
              <a:buChar char="•"/>
            </a:pPr>
            <a:r>
              <a:rPr lang="fr-FR" dirty="0">
                <a:latin typeface="Times New Roman" panose="02020603050405020304" pitchFamily="18" charset="0"/>
                <a:ea typeface="Times New Roman" panose="02020603050405020304" pitchFamily="18" charset="0"/>
              </a:rPr>
              <a:t>d’</a:t>
            </a:r>
            <a:r>
              <a:rPr lang="fr-FR" sz="1800" dirty="0">
                <a:effectLst/>
                <a:latin typeface="Times New Roman" panose="02020603050405020304" pitchFamily="18" charset="0"/>
                <a:ea typeface="Times New Roman" panose="02020603050405020304" pitchFamily="18" charset="0"/>
              </a:rPr>
              <a:t>une sonde de surveillance de température.</a:t>
            </a:r>
          </a:p>
        </p:txBody>
      </p:sp>
      <p:pic>
        <p:nvPicPr>
          <p:cNvPr id="8" name="Espace réservé du contenu 4">
            <a:extLst>
              <a:ext uri="{FF2B5EF4-FFF2-40B4-BE49-F238E27FC236}">
                <a16:creationId xmlns:a16="http://schemas.microsoft.com/office/drawing/2014/main" id="{3BBBBBA9-27FE-50D1-3478-F5FA676868DF}"/>
              </a:ext>
            </a:extLst>
          </p:cNvPr>
          <p:cNvPicPr>
            <a:picLocks noGrp="1" noChangeAspect="1"/>
          </p:cNvPicPr>
          <p:nvPr>
            <p:ph idx="1"/>
          </p:nvPr>
        </p:nvPicPr>
        <p:blipFill rotWithShape="1">
          <a:blip r:embed="rId2"/>
          <a:srcRect t="8307"/>
          <a:stretch/>
        </p:blipFill>
        <p:spPr>
          <a:xfrm>
            <a:off x="6143143" y="1039171"/>
            <a:ext cx="5722023" cy="3764623"/>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702222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D49BC8C-8568-17B6-0822-EA1251FF1DE7}"/>
              </a:ext>
            </a:extLst>
          </p:cNvPr>
          <p:cNvPicPr>
            <a:picLocks noChangeAspect="1"/>
          </p:cNvPicPr>
          <p:nvPr/>
        </p:nvPicPr>
        <p:blipFill rotWithShape="1">
          <a:blip r:embed="rId2"/>
          <a:srcRect t="11625" r="55078" b="15323"/>
          <a:stretch/>
        </p:blipFill>
        <p:spPr>
          <a:xfrm>
            <a:off x="8633695" y="1472540"/>
            <a:ext cx="3360383" cy="2333340"/>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8093569B-3D8E-0F3E-7BDC-60996310729A}"/>
              </a:ext>
            </a:extLst>
          </p:cNvPr>
          <p:cNvSpPr txBox="1"/>
          <p:nvPr/>
        </p:nvSpPr>
        <p:spPr>
          <a:xfrm>
            <a:off x="3491345" y="178937"/>
            <a:ext cx="4346369"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spcBef>
                <a:spcPts val="300"/>
              </a:spcBef>
              <a:spcAft>
                <a:spcPts val="1200"/>
              </a:spcAft>
            </a:pPr>
            <a:r>
              <a:rPr lang="fr-FR" sz="1800" dirty="0">
                <a:effectLst/>
                <a:latin typeface="Times New Roman" panose="02020603050405020304" pitchFamily="18" charset="0"/>
                <a:ea typeface="Times New Roman" panose="02020603050405020304" pitchFamily="18" charset="0"/>
              </a:rPr>
              <a:t>Circuit de Génération "Débit variable"</a:t>
            </a:r>
          </a:p>
        </p:txBody>
      </p:sp>
      <p:pic>
        <p:nvPicPr>
          <p:cNvPr id="6" name="Image 5">
            <a:extLst>
              <a:ext uri="{FF2B5EF4-FFF2-40B4-BE49-F238E27FC236}">
                <a16:creationId xmlns:a16="http://schemas.microsoft.com/office/drawing/2014/main" id="{E989AD27-2E7A-BC4C-BB91-BA7E143FC63E}"/>
              </a:ext>
            </a:extLst>
          </p:cNvPr>
          <p:cNvPicPr>
            <a:picLocks noChangeAspect="1"/>
          </p:cNvPicPr>
          <p:nvPr/>
        </p:nvPicPr>
        <p:blipFill rotWithShape="1">
          <a:blip r:embed="rId2"/>
          <a:srcRect l="59210" t="11625" b="15323"/>
          <a:stretch/>
        </p:blipFill>
        <p:spPr>
          <a:xfrm>
            <a:off x="8685683" y="4001294"/>
            <a:ext cx="3308395" cy="2333341"/>
          </a:xfrm>
          <a:prstGeom prst="rect">
            <a:avLst/>
          </a:prstGeom>
        </p:spPr>
        <p:style>
          <a:lnRef idx="2">
            <a:schemeClr val="accent2"/>
          </a:lnRef>
          <a:fillRef idx="1">
            <a:schemeClr val="lt1"/>
          </a:fillRef>
          <a:effectRef idx="0">
            <a:schemeClr val="accent2"/>
          </a:effectRef>
          <a:fontRef idx="minor">
            <a:schemeClr val="dk1"/>
          </a:fontRef>
        </p:style>
      </p:pic>
      <p:pic>
        <p:nvPicPr>
          <p:cNvPr id="12" name="Espace réservé du contenu 11">
            <a:extLst>
              <a:ext uri="{FF2B5EF4-FFF2-40B4-BE49-F238E27FC236}">
                <a16:creationId xmlns:a16="http://schemas.microsoft.com/office/drawing/2014/main" id="{7F500CC7-2E2B-7564-F732-EAA7FC9F6EDF}"/>
              </a:ext>
            </a:extLst>
          </p:cNvPr>
          <p:cNvPicPr>
            <a:picLocks noGrp="1" noChangeAspect="1"/>
          </p:cNvPicPr>
          <p:nvPr>
            <p:ph idx="1"/>
          </p:nvPr>
        </p:nvPicPr>
        <p:blipFill>
          <a:blip r:embed="rId3"/>
          <a:stretch>
            <a:fillRect/>
          </a:stretch>
        </p:blipFill>
        <p:spPr>
          <a:xfrm>
            <a:off x="197922" y="1630211"/>
            <a:ext cx="8344692" cy="435133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60496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6534934-9E20-D6E0-52C7-BEBE9746622E}"/>
              </a:ext>
            </a:extLst>
          </p:cNvPr>
          <p:cNvSpPr txBox="1"/>
          <p:nvPr/>
        </p:nvSpPr>
        <p:spPr>
          <a:xfrm>
            <a:off x="502722" y="2660441"/>
            <a:ext cx="11186555" cy="378206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5560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La puissance est normalement absorbée par les servitudes </a:t>
            </a:r>
          </a:p>
          <a:p>
            <a:pPr indent="355600" algn="just">
              <a:lnSpc>
                <a:spcPct val="150000"/>
              </a:lnSpc>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Lorsque </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les servitudes ne sont pas sollicitées, l</a:t>
            </a:r>
            <a:r>
              <a:rPr lang="fr-FR" dirty="0">
                <a:latin typeface="Times New Roman" panose="02020603050405020304" pitchFamily="18" charset="0"/>
                <a:ea typeface="Times New Roman" panose="02020603050405020304" pitchFamily="18" charset="0"/>
                <a:cs typeface="Times New Roman" panose="02020603050405020304" pitchFamily="18" charset="0"/>
              </a:rPr>
              <a:t>a puissance est annulée par l’arrêt du débit de la pompe</a:t>
            </a:r>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indent="35560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Cette opération s’effectue automatiquement par action de la pompe: </a:t>
            </a:r>
          </a:p>
          <a:p>
            <a:pPr algn="ctr">
              <a:lnSpc>
                <a:spcPct val="150000"/>
              </a:lnSpc>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c’est </a:t>
            </a: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l’autorégulation</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(pompes autorégulatrices)</a:t>
            </a:r>
          </a:p>
          <a:p>
            <a:pPr indent="35560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Dans ce circuit, l’accumulateur n’a plus de fonction réserve d’énergie, </a:t>
            </a:r>
          </a:p>
          <a:p>
            <a:pPr indent="35560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il n’est présent que pour encaisser les coups de bélier (lors de la manœuvre des distributeurs) où, la pulsation de la pompe, </a:t>
            </a:r>
          </a:p>
          <a:p>
            <a:pPr indent="355600" algn="just">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L’adoption des pompes autorégulatrices fait apparaître une forte augmentation des débits (une pompe est capable d’alimenter simultanément plusieurs servitudes de forte puissance)</a:t>
            </a:r>
            <a:endParaRPr lang="fr-FR"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A55FC605-4C68-A27D-3643-675EA6DAFF73}"/>
              </a:ext>
            </a:extLst>
          </p:cNvPr>
          <p:cNvSpPr txBox="1"/>
          <p:nvPr/>
        </p:nvSpPr>
        <p:spPr>
          <a:xfrm>
            <a:off x="4913416" y="266597"/>
            <a:ext cx="215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indent="-838200" algn="ctr">
              <a:spcBef>
                <a:spcPts val="300"/>
              </a:spcBef>
              <a:spcAft>
                <a:spcPts val="690"/>
              </a:spcAft>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Fonctionnement</a:t>
            </a:r>
          </a:p>
        </p:txBody>
      </p:sp>
      <p:pic>
        <p:nvPicPr>
          <p:cNvPr id="4" name="Espace réservé du contenu 11">
            <a:extLst>
              <a:ext uri="{FF2B5EF4-FFF2-40B4-BE49-F238E27FC236}">
                <a16:creationId xmlns:a16="http://schemas.microsoft.com/office/drawing/2014/main" id="{92386A43-9FBA-F39C-1C4B-E35D429DF29D}"/>
              </a:ext>
            </a:extLst>
          </p:cNvPr>
          <p:cNvPicPr>
            <a:picLocks noGrp="1" noChangeAspect="1"/>
          </p:cNvPicPr>
          <p:nvPr>
            <p:ph idx="1"/>
          </p:nvPr>
        </p:nvPicPr>
        <p:blipFill>
          <a:blip r:embed="rId2"/>
          <a:stretch>
            <a:fillRect/>
          </a:stretch>
        </p:blipFill>
        <p:spPr>
          <a:xfrm>
            <a:off x="7249586" y="266597"/>
            <a:ext cx="4439691" cy="231507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177410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161AA1D-934F-663B-4658-F89C9BC08DC9}"/>
              </a:ext>
            </a:extLst>
          </p:cNvPr>
          <p:cNvPicPr>
            <a:picLocks noGrp="1" noChangeAspect="1"/>
          </p:cNvPicPr>
          <p:nvPr>
            <p:ph idx="1"/>
          </p:nvPr>
        </p:nvPicPr>
        <p:blipFill>
          <a:blip r:embed="rId2"/>
          <a:stretch>
            <a:fillRect/>
          </a:stretch>
        </p:blipFill>
        <p:spPr>
          <a:xfrm rot="5400000">
            <a:off x="280983" y="1328816"/>
            <a:ext cx="5962200" cy="4651639"/>
          </a:xfrm>
        </p:spPr>
        <p:style>
          <a:lnRef idx="2">
            <a:schemeClr val="accent2"/>
          </a:lnRef>
          <a:fillRef idx="1">
            <a:schemeClr val="lt1"/>
          </a:fillRef>
          <a:effectRef idx="0">
            <a:schemeClr val="accent2"/>
          </a:effectRef>
          <a:fontRef idx="minor">
            <a:schemeClr val="dk1"/>
          </a:fontRef>
        </p:style>
      </p:pic>
      <p:pic>
        <p:nvPicPr>
          <p:cNvPr id="7" name="Image 6">
            <a:extLst>
              <a:ext uri="{FF2B5EF4-FFF2-40B4-BE49-F238E27FC236}">
                <a16:creationId xmlns:a16="http://schemas.microsoft.com/office/drawing/2014/main" id="{BC3A5FBA-0FAD-405F-EDB8-25AE533F787E}"/>
              </a:ext>
            </a:extLst>
          </p:cNvPr>
          <p:cNvPicPr>
            <a:picLocks noChangeAspect="1"/>
          </p:cNvPicPr>
          <p:nvPr/>
        </p:nvPicPr>
        <p:blipFill rotWithShape="1">
          <a:blip r:embed="rId3"/>
          <a:srcRect l="5179"/>
          <a:stretch/>
        </p:blipFill>
        <p:spPr>
          <a:xfrm rot="5400000">
            <a:off x="5648516" y="1328816"/>
            <a:ext cx="5962200" cy="4651637"/>
          </a:xfrm>
          <a:prstGeom prst="rect">
            <a:avLst/>
          </a:prstGeom>
        </p:spPr>
        <p:style>
          <a:lnRef idx="2">
            <a:schemeClr val="accent2"/>
          </a:lnRef>
          <a:fillRef idx="1">
            <a:schemeClr val="lt1"/>
          </a:fillRef>
          <a:effectRef idx="0">
            <a:schemeClr val="accent2"/>
          </a:effectRef>
          <a:fontRef idx="minor">
            <a:schemeClr val="dk1"/>
          </a:fontRef>
        </p:style>
      </p:pic>
      <p:sp>
        <p:nvSpPr>
          <p:cNvPr id="2" name="ZoneTexte 1">
            <a:extLst>
              <a:ext uri="{FF2B5EF4-FFF2-40B4-BE49-F238E27FC236}">
                <a16:creationId xmlns:a16="http://schemas.microsoft.com/office/drawing/2014/main" id="{9EA25AC8-0FBD-09CE-1645-4D12A090002F}"/>
              </a:ext>
            </a:extLst>
          </p:cNvPr>
          <p:cNvSpPr txBox="1"/>
          <p:nvPr/>
        </p:nvSpPr>
        <p:spPr>
          <a:xfrm>
            <a:off x="3263715" y="123858"/>
            <a:ext cx="608016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indent="355600" algn="just">
              <a:lnSpc>
                <a:spcPct val="150000"/>
              </a:lnSpc>
              <a:spcBef>
                <a:spcPts val="300"/>
              </a:spcBef>
              <a:spcAft>
                <a:spcPts val="120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Schémas comparatif des deux types de génération</a:t>
            </a:r>
          </a:p>
        </p:txBody>
      </p:sp>
    </p:spTree>
    <p:extLst>
      <p:ext uri="{BB962C8B-B14F-4D97-AF65-F5344CB8AC3E}">
        <p14:creationId xmlns:p14="http://schemas.microsoft.com/office/powerpoint/2010/main" val="35778535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16B138-0EBC-4745-1E30-676D21781662}"/>
              </a:ext>
            </a:extLst>
          </p:cNvPr>
          <p:cNvSpPr>
            <a:spLocks noGrp="1"/>
          </p:cNvSpPr>
          <p:nvPr>
            <p:ph type="title"/>
          </p:nvPr>
        </p:nvSpPr>
        <p:spPr>
          <a:xfrm>
            <a:off x="3467100" y="2573935"/>
            <a:ext cx="5257800" cy="1325563"/>
          </a:xfrm>
        </p:spPr>
        <p:style>
          <a:lnRef idx="2">
            <a:schemeClr val="accent2"/>
          </a:lnRef>
          <a:fillRef idx="1">
            <a:schemeClr val="lt1"/>
          </a:fillRef>
          <a:effectRef idx="0">
            <a:schemeClr val="accent2"/>
          </a:effectRef>
          <a:fontRef idx="minor">
            <a:schemeClr val="dk1"/>
          </a:fontRef>
        </p:style>
        <p:txBody>
          <a:bodyPr/>
          <a:lstStyle/>
          <a:p>
            <a:pPr algn="ctr"/>
            <a:r>
              <a:rPr lang="fr-FR" dirty="0">
                <a:latin typeface="+mn-lt"/>
              </a:rPr>
              <a:t>Circuits </a:t>
            </a:r>
            <a:br>
              <a:rPr lang="fr-FR" dirty="0">
                <a:latin typeface="+mn-lt"/>
              </a:rPr>
            </a:br>
            <a:r>
              <a:rPr lang="fr-FR" dirty="0">
                <a:latin typeface="+mn-lt"/>
              </a:rPr>
              <a:t>Hydraulique</a:t>
            </a:r>
          </a:p>
        </p:txBody>
      </p:sp>
    </p:spTree>
    <p:extLst>
      <p:ext uri="{BB962C8B-B14F-4D97-AF65-F5344CB8AC3E}">
        <p14:creationId xmlns:p14="http://schemas.microsoft.com/office/powerpoint/2010/main" val="2601863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5FDDFC5-0D6D-FF07-5958-0C0EB4350441}"/>
              </a:ext>
            </a:extLst>
          </p:cNvPr>
          <p:cNvSpPr txBox="1"/>
          <p:nvPr/>
        </p:nvSpPr>
        <p:spPr>
          <a:xfrm>
            <a:off x="319489" y="1237167"/>
            <a:ext cx="6988967" cy="21200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55600" algn="just">
              <a:lnSpc>
                <a:spcPct val="150000"/>
              </a:lnSpc>
              <a:buFont typeface="Arial" panose="020B0604020202020204" pitchFamily="34" charset="0"/>
              <a:buChar char="•"/>
            </a:pPr>
            <a:r>
              <a:rPr lang="fr-FR" dirty="0">
                <a:effectLst/>
                <a:latin typeface="Times New Roman" panose="02020603050405020304" pitchFamily="18" charset="0"/>
                <a:ea typeface="Times New Roman" panose="02020603050405020304" pitchFamily="18" charset="0"/>
              </a:rPr>
              <a:t>Les générations hydrauliques qui équipent les avions modernes sont actuellement composées de deux, trois, ou quatre circuits complètement indépendants et autonomes</a:t>
            </a:r>
            <a:r>
              <a:rPr lang="fr-FR" dirty="0">
                <a:latin typeface="Times New Roman" panose="02020603050405020304" pitchFamily="18" charset="0"/>
                <a:ea typeface="Times New Roman" panose="02020603050405020304" pitchFamily="18" charset="0"/>
              </a:rPr>
              <a:t>: </a:t>
            </a:r>
            <a:r>
              <a:rPr lang="fr-FR" b="1" dirty="0">
                <a:latin typeface="Times New Roman" panose="02020603050405020304" pitchFamily="18" charset="0"/>
                <a:ea typeface="Times New Roman" panose="02020603050405020304" pitchFamily="18" charset="0"/>
              </a:rPr>
              <a:t>F</a:t>
            </a:r>
            <a:r>
              <a:rPr lang="fr-FR" b="1" dirty="0">
                <a:effectLst/>
                <a:latin typeface="Times New Roman" panose="02020603050405020304" pitchFamily="18" charset="0"/>
                <a:ea typeface="Times New Roman" panose="02020603050405020304" pitchFamily="18" charset="0"/>
              </a:rPr>
              <a:t>ail </a:t>
            </a:r>
            <a:r>
              <a:rPr lang="fr-FR" b="1" dirty="0">
                <a:latin typeface="Times New Roman" panose="02020603050405020304" pitchFamily="18" charset="0"/>
                <a:ea typeface="Times New Roman" panose="02020603050405020304" pitchFamily="18" charset="0"/>
              </a:rPr>
              <a:t>S</a:t>
            </a:r>
            <a:r>
              <a:rPr lang="fr-FR" b="1" dirty="0">
                <a:effectLst/>
                <a:latin typeface="Times New Roman" panose="02020603050405020304" pitchFamily="18" charset="0"/>
                <a:ea typeface="Times New Roman" panose="02020603050405020304" pitchFamily="18" charset="0"/>
              </a:rPr>
              <a:t>afe</a:t>
            </a:r>
          </a:p>
          <a:p>
            <a:pPr indent="355600" algn="just">
              <a:lnSpc>
                <a:spcPct val="150000"/>
              </a:lnSpc>
              <a:buFont typeface="Arial" panose="020B0604020202020204" pitchFamily="34" charset="0"/>
              <a:buChar char="•"/>
            </a:pPr>
            <a:r>
              <a:rPr lang="fr-FR" dirty="0">
                <a:latin typeface="Times New Roman" panose="02020603050405020304" pitchFamily="18" charset="0"/>
                <a:ea typeface="Times New Roman" panose="02020603050405020304" pitchFamily="18" charset="0"/>
              </a:rPr>
              <a:t>Ils sont </a:t>
            </a:r>
            <a:r>
              <a:rPr lang="fr-FR" dirty="0">
                <a:effectLst/>
                <a:latin typeface="Times New Roman" panose="02020603050405020304" pitchFamily="18" charset="0"/>
                <a:ea typeface="Times New Roman" panose="02020603050405020304" pitchFamily="18" charset="0"/>
              </a:rPr>
              <a:t>montés en parallèle sans possibilité d’intercommunication entre eux, évitant ainsi les risques de transfert hydraulique.</a:t>
            </a:r>
          </a:p>
        </p:txBody>
      </p:sp>
      <p:sp>
        <p:nvSpPr>
          <p:cNvPr id="6" name="ZoneTexte 5">
            <a:extLst>
              <a:ext uri="{FF2B5EF4-FFF2-40B4-BE49-F238E27FC236}">
                <a16:creationId xmlns:a16="http://schemas.microsoft.com/office/drawing/2014/main" id="{2A45936C-CCE3-4E7C-1232-B42D1DD31D45}"/>
              </a:ext>
            </a:extLst>
          </p:cNvPr>
          <p:cNvSpPr txBox="1"/>
          <p:nvPr/>
        </p:nvSpPr>
        <p:spPr>
          <a:xfrm>
            <a:off x="4942299" y="154429"/>
            <a:ext cx="236615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400"/>
              <a:tabLst>
                <a:tab pos="510540" algn="l"/>
              </a:tabLst>
            </a:pPr>
            <a:r>
              <a:rPr lang="fr-FR"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GENERALITES</a:t>
            </a:r>
          </a:p>
        </p:txBody>
      </p:sp>
      <p:sp>
        <p:nvSpPr>
          <p:cNvPr id="7" name="ZoneTexte 6">
            <a:extLst>
              <a:ext uri="{FF2B5EF4-FFF2-40B4-BE49-F238E27FC236}">
                <a16:creationId xmlns:a16="http://schemas.microsoft.com/office/drawing/2014/main" id="{4D090F15-7D18-752F-5511-7E1B9C84067B}"/>
              </a:ext>
            </a:extLst>
          </p:cNvPr>
          <p:cNvSpPr txBox="1"/>
          <p:nvPr/>
        </p:nvSpPr>
        <p:spPr>
          <a:xfrm>
            <a:off x="5257943" y="596606"/>
            <a:ext cx="190302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3235" algn="l"/>
              </a:tabLst>
            </a:pPr>
            <a:r>
              <a:rPr lang="fr-FR"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Rôle des circuits</a:t>
            </a:r>
          </a:p>
        </p:txBody>
      </p:sp>
      <p:pic>
        <p:nvPicPr>
          <p:cNvPr id="8" name="Espace réservé du contenu 8">
            <a:extLst>
              <a:ext uri="{FF2B5EF4-FFF2-40B4-BE49-F238E27FC236}">
                <a16:creationId xmlns:a16="http://schemas.microsoft.com/office/drawing/2014/main" id="{61672528-EFD2-0973-7EFC-E50A4AC8F3E2}"/>
              </a:ext>
            </a:extLst>
          </p:cNvPr>
          <p:cNvPicPr>
            <a:picLocks noGrp="1" noChangeAspect="1"/>
          </p:cNvPicPr>
          <p:nvPr>
            <p:ph idx="1"/>
          </p:nvPr>
        </p:nvPicPr>
        <p:blipFill>
          <a:blip r:embed="rId2"/>
          <a:stretch>
            <a:fillRect/>
          </a:stretch>
        </p:blipFill>
        <p:spPr>
          <a:xfrm>
            <a:off x="7538152" y="379110"/>
            <a:ext cx="4393115" cy="3113739"/>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EA8EF60F-F7E7-043D-89F7-3B90EFA5D39D}"/>
              </a:ext>
            </a:extLst>
          </p:cNvPr>
          <p:cNvSpPr txBox="1"/>
          <p:nvPr/>
        </p:nvSpPr>
        <p:spPr>
          <a:xfrm>
            <a:off x="403564" y="4221186"/>
            <a:ext cx="11611778"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effectLst/>
                <a:latin typeface="Times New Roman" panose="02020603050405020304" pitchFamily="18" charset="0"/>
                <a:ea typeface="Times New Roman" panose="02020603050405020304" pitchFamily="18" charset="0"/>
              </a:rPr>
              <a:t>Ces circuits </a:t>
            </a:r>
            <a:r>
              <a:rPr lang="fr-FR" dirty="0" smtClean="0">
                <a:effectLst/>
                <a:latin typeface="Times New Roman" panose="02020603050405020304" pitchFamily="18" charset="0"/>
                <a:ea typeface="Times New Roman" panose="02020603050405020304" pitchFamily="18" charset="0"/>
              </a:rPr>
              <a:t>alimente </a:t>
            </a:r>
            <a:r>
              <a:rPr lang="fr-FR" dirty="0">
                <a:effectLst/>
                <a:latin typeface="Times New Roman" panose="02020603050405020304" pitchFamily="18" charset="0"/>
                <a:ea typeface="Times New Roman" panose="02020603050405020304" pitchFamily="18" charset="0"/>
              </a:rPr>
              <a:t>les servitudes (commandes de vol, trains, freins...) soit :</a:t>
            </a:r>
          </a:p>
          <a:p>
            <a:pPr marL="0" lvl="2" algn="just">
              <a:lnSpc>
                <a:spcPct val="150000"/>
              </a:lnSpc>
            </a:pPr>
            <a:r>
              <a:rPr lang="fr-FR"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fr-FR" dirty="0">
                <a:effectLst/>
                <a:latin typeface="Times New Roman" panose="02020603050405020304" pitchFamily="18" charset="0"/>
                <a:ea typeface="Times New Roman" panose="02020603050405020304" pitchFamily="18" charset="0"/>
              </a:rPr>
              <a:t>- </a:t>
            </a:r>
            <a:r>
              <a:rPr lang="fr-FR" b="1" dirty="0">
                <a:effectLst/>
                <a:latin typeface="Times New Roman" panose="02020603050405020304" pitchFamily="18" charset="0"/>
                <a:ea typeface="Times New Roman" panose="02020603050405020304" pitchFamily="18" charset="0"/>
              </a:rPr>
              <a:t>simultanément</a:t>
            </a:r>
            <a:r>
              <a:rPr lang="fr-FR" dirty="0">
                <a:effectLst/>
                <a:latin typeface="Times New Roman" panose="02020603050405020304" pitchFamily="18" charset="0"/>
                <a:ea typeface="Times New Roman" panose="02020603050405020304" pitchFamily="18" charset="0"/>
              </a:rPr>
              <a:t>, dans ce cas plusieurs circuits alimentent une même servitude. </a:t>
            </a:r>
          </a:p>
          <a:p>
            <a:pPr marL="0" lvl="2" algn="ctr">
              <a:lnSpc>
                <a:spcPct val="150000"/>
              </a:lnSpc>
            </a:pPr>
            <a:r>
              <a:rPr lang="fr-FR" dirty="0">
                <a:effectLst/>
                <a:latin typeface="Times New Roman" panose="02020603050405020304" pitchFamily="18" charset="0"/>
                <a:ea typeface="Times New Roman" panose="02020603050405020304" pitchFamily="18" charset="0"/>
              </a:rPr>
              <a:t>(Exemple : trois circuits sur chaque commande de vol des A300-310-320...) ;</a:t>
            </a:r>
          </a:p>
          <a:p>
            <a:pPr marL="0" lvl="2" algn="just">
              <a:lnSpc>
                <a:spcPct val="150000"/>
              </a:lnSpc>
            </a:pPr>
            <a:r>
              <a:rPr lang="fr-FR"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 </a:t>
            </a:r>
            <a:r>
              <a:rPr lang="fr-FR" dirty="0">
                <a:effectLst/>
                <a:latin typeface="Times New Roman" panose="02020603050405020304" pitchFamily="18" charset="0"/>
                <a:ea typeface="Times New Roman" panose="02020603050405020304" pitchFamily="18" charset="0"/>
              </a:rPr>
              <a:t>- </a:t>
            </a:r>
            <a:r>
              <a:rPr lang="fr-FR" b="1" dirty="0">
                <a:effectLst/>
                <a:latin typeface="Times New Roman" panose="02020603050405020304" pitchFamily="18" charset="0"/>
                <a:ea typeface="Times New Roman" panose="02020603050405020304" pitchFamily="18" charset="0"/>
              </a:rPr>
              <a:t>séquentiellement</a:t>
            </a:r>
            <a:r>
              <a:rPr lang="fr-FR" dirty="0">
                <a:effectLst/>
                <a:latin typeface="Times New Roman" panose="02020603050405020304" pitchFamily="18" charset="0"/>
                <a:ea typeface="Times New Roman" panose="02020603050405020304" pitchFamily="18" charset="0"/>
              </a:rPr>
              <a:t>, avec un ou deux circuits normaux alimentant une même servitude et un circuit secours en attente. </a:t>
            </a:r>
          </a:p>
          <a:p>
            <a:pPr marL="0" lvl="2" algn="ctr">
              <a:lnSpc>
                <a:spcPct val="150000"/>
              </a:lnSpc>
            </a:pPr>
            <a:r>
              <a:rPr lang="fr-FR" dirty="0">
                <a:effectLst/>
                <a:latin typeface="Times New Roman" panose="02020603050405020304" pitchFamily="18" charset="0"/>
                <a:ea typeface="Times New Roman" panose="02020603050405020304" pitchFamily="18" charset="0"/>
              </a:rPr>
              <a:t>(Exemple : fonctionnement circuit secours en cas de perte des circuits normaux A et B sur B737/300).</a:t>
            </a:r>
          </a:p>
        </p:txBody>
      </p:sp>
    </p:spTree>
    <p:extLst>
      <p:ext uri="{BB962C8B-B14F-4D97-AF65-F5344CB8AC3E}">
        <p14:creationId xmlns:p14="http://schemas.microsoft.com/office/powerpoint/2010/main" val="400249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881C8BC2-24A0-2F65-5317-5499EECA2FC9}"/>
              </a:ext>
            </a:extLst>
          </p:cNvPr>
          <p:cNvSpPr txBox="1"/>
          <p:nvPr/>
        </p:nvSpPr>
        <p:spPr>
          <a:xfrm>
            <a:off x="4953047" y="50461"/>
            <a:ext cx="252449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9593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Fonctions des circuits</a:t>
            </a:r>
          </a:p>
        </p:txBody>
      </p:sp>
      <p:sp>
        <p:nvSpPr>
          <p:cNvPr id="7" name="ZoneTexte 6">
            <a:extLst>
              <a:ext uri="{FF2B5EF4-FFF2-40B4-BE49-F238E27FC236}">
                <a16:creationId xmlns:a16="http://schemas.microsoft.com/office/drawing/2014/main" id="{5A9BFCFD-21B1-67F5-3956-CEFF9D56CDB4}"/>
              </a:ext>
            </a:extLst>
          </p:cNvPr>
          <p:cNvSpPr txBox="1"/>
          <p:nvPr/>
        </p:nvSpPr>
        <p:spPr>
          <a:xfrm>
            <a:off x="232651" y="4560288"/>
            <a:ext cx="653170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dirty="0">
                <a:effectLst/>
                <a:latin typeface="Times New Roman" panose="02020603050405020304" pitchFamily="18" charset="0"/>
                <a:ea typeface="Times New Roman" panose="02020603050405020304" pitchFamily="18" charset="0"/>
              </a:rPr>
              <a:t>c - Circuits secours ou urgence</a:t>
            </a:r>
          </a:p>
          <a:p>
            <a:pPr algn="just"/>
            <a:r>
              <a:rPr lang="fr-FR" sz="1800" dirty="0">
                <a:effectLst/>
                <a:latin typeface="Times New Roman" panose="02020603050405020304" pitchFamily="18" charset="0"/>
                <a:ea typeface="Times New Roman" panose="02020603050405020304" pitchFamily="18" charset="0"/>
              </a:rPr>
              <a:t>Qui assurent le « Fail </a:t>
            </a:r>
            <a:r>
              <a:rPr lang="fr-FR" dirty="0">
                <a:latin typeface="Times New Roman" panose="02020603050405020304" pitchFamily="18" charset="0"/>
                <a:ea typeface="Times New Roman" panose="02020603050405020304" pitchFamily="18" charset="0"/>
              </a:rPr>
              <a:t>S</a:t>
            </a:r>
            <a:r>
              <a:rPr lang="fr-FR" sz="1800" dirty="0">
                <a:effectLst/>
                <a:latin typeface="Times New Roman" panose="02020603050405020304" pitchFamily="18" charset="0"/>
                <a:ea typeface="Times New Roman" panose="02020603050405020304" pitchFamily="18" charset="0"/>
              </a:rPr>
              <a:t>afe » de toutes les servitudes vitales </a:t>
            </a:r>
          </a:p>
          <a:p>
            <a:pPr algn="just"/>
            <a:r>
              <a:rPr lang="fr-FR" dirty="0">
                <a:latin typeface="Times New Roman" panose="02020603050405020304" pitchFamily="18" charset="0"/>
                <a:ea typeface="Times New Roman" panose="02020603050405020304" pitchFamily="18" charset="0"/>
              </a:rPr>
              <a:t>E</a:t>
            </a:r>
            <a:r>
              <a:rPr lang="fr-FR" sz="1800" dirty="0">
                <a:effectLst/>
                <a:latin typeface="Times New Roman" panose="02020603050405020304" pitchFamily="18" charset="0"/>
                <a:ea typeface="Times New Roman" panose="02020603050405020304" pitchFamily="18" charset="0"/>
              </a:rPr>
              <a:t>n cas de pannes des circuits principaux et auxiliaires, permettent d’assurer le vol jusqu’à l’atterrissage et l’arrêt complet de l’avion en toute sécurité.</a:t>
            </a:r>
          </a:p>
          <a:p>
            <a:pPr algn="just"/>
            <a:r>
              <a:rPr lang="fr-FR" sz="1800" dirty="0">
                <a:effectLst/>
                <a:latin typeface="Times New Roman" panose="02020603050405020304" pitchFamily="18" charset="0"/>
                <a:ea typeface="Times New Roman" panose="02020603050405020304" pitchFamily="18" charset="0"/>
              </a:rPr>
              <a:t> (Exemple : commandes de vol, trains, freins, etc...).</a:t>
            </a:r>
          </a:p>
        </p:txBody>
      </p:sp>
      <p:pic>
        <p:nvPicPr>
          <p:cNvPr id="9" name="Picture 2" descr="12-7 (2).webp">
            <a:extLst>
              <a:ext uri="{FF2B5EF4-FFF2-40B4-BE49-F238E27FC236}">
                <a16:creationId xmlns:a16="http://schemas.microsoft.com/office/drawing/2014/main" id="{41B41C70-0FA8-87BF-2C4F-A5BA7230B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775" y="1588225"/>
            <a:ext cx="4715221" cy="3903656"/>
          </a:xfrm>
          <a:prstGeom prst="rect">
            <a:avLst/>
          </a:prstGeom>
        </p:spPr>
        <p:style>
          <a:lnRef idx="2">
            <a:schemeClr val="accent2"/>
          </a:lnRef>
          <a:fillRef idx="1">
            <a:schemeClr val="lt1"/>
          </a:fillRef>
          <a:effectRef idx="0">
            <a:schemeClr val="accent2"/>
          </a:effectRef>
          <a:fontRef idx="minor">
            <a:schemeClr val="dk1"/>
          </a:fontRef>
        </p:style>
      </p:pic>
      <p:sp>
        <p:nvSpPr>
          <p:cNvPr id="11" name="ZoneTexte 10">
            <a:extLst>
              <a:ext uri="{FF2B5EF4-FFF2-40B4-BE49-F238E27FC236}">
                <a16:creationId xmlns:a16="http://schemas.microsoft.com/office/drawing/2014/main" id="{B10F8FCC-A2C4-B4E3-1B46-E1210322C21E}"/>
              </a:ext>
            </a:extLst>
          </p:cNvPr>
          <p:cNvSpPr txBox="1"/>
          <p:nvPr/>
        </p:nvSpPr>
        <p:spPr>
          <a:xfrm>
            <a:off x="232651" y="2690336"/>
            <a:ext cx="6531703"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dirty="0">
                <a:effectLst/>
                <a:latin typeface="Times New Roman" panose="02020603050405020304" pitchFamily="18" charset="0"/>
                <a:ea typeface="Times New Roman" panose="02020603050405020304" pitchFamily="18" charset="0"/>
              </a:rPr>
              <a:t>b - Circuits auxiliaires</a:t>
            </a:r>
          </a:p>
          <a:p>
            <a:pPr algn="just"/>
            <a:r>
              <a:rPr lang="fr-FR" sz="1800" dirty="0">
                <a:effectLst/>
                <a:latin typeface="Times New Roman" panose="02020603050405020304" pitchFamily="18" charset="0"/>
                <a:ea typeface="Times New Roman" panose="02020603050405020304" pitchFamily="18" charset="0"/>
              </a:rPr>
              <a:t>Qui assurent le « </a:t>
            </a:r>
            <a:r>
              <a:rPr lang="fr-FR" dirty="0">
                <a:latin typeface="Times New Roman" panose="02020603050405020304" pitchFamily="18" charset="0"/>
                <a:ea typeface="Times New Roman" panose="02020603050405020304" pitchFamily="18" charset="0"/>
              </a:rPr>
              <a:t>F</a:t>
            </a:r>
            <a:r>
              <a:rPr lang="fr-FR" sz="1800" dirty="0">
                <a:effectLst/>
                <a:latin typeface="Times New Roman" panose="02020603050405020304" pitchFamily="18" charset="0"/>
                <a:ea typeface="Times New Roman" panose="02020603050405020304" pitchFamily="18" charset="0"/>
              </a:rPr>
              <a:t>ail </a:t>
            </a:r>
            <a:r>
              <a:rPr lang="fr-FR" dirty="0">
                <a:latin typeface="Times New Roman" panose="02020603050405020304" pitchFamily="18" charset="0"/>
                <a:ea typeface="Times New Roman" panose="02020603050405020304" pitchFamily="18" charset="0"/>
              </a:rPr>
              <a:t>S</a:t>
            </a:r>
            <a:r>
              <a:rPr lang="fr-FR" sz="1800" dirty="0">
                <a:effectLst/>
                <a:latin typeface="Times New Roman" panose="02020603050405020304" pitchFamily="18" charset="0"/>
                <a:ea typeface="Times New Roman" panose="02020603050405020304" pitchFamily="18" charset="0"/>
              </a:rPr>
              <a:t>afe » du circuit principal sur certaines servitudes notamment les commandes de vol primaires, </a:t>
            </a:r>
          </a:p>
          <a:p>
            <a:pPr algn="just"/>
            <a:r>
              <a:rPr lang="fr-FR" dirty="0">
                <a:latin typeface="Times New Roman" panose="02020603050405020304" pitchFamily="18" charset="0"/>
                <a:ea typeface="Times New Roman" panose="02020603050405020304" pitchFamily="18" charset="0"/>
              </a:rPr>
              <a:t>E</a:t>
            </a:r>
            <a:r>
              <a:rPr lang="fr-FR" sz="1800" dirty="0">
                <a:effectLst/>
                <a:latin typeface="Times New Roman" panose="02020603050405020304" pitchFamily="18" charset="0"/>
                <a:ea typeface="Times New Roman" panose="02020603050405020304" pitchFamily="18" charset="0"/>
              </a:rPr>
              <a:t>n cas de panne de l’une d’entre elles permettent la poursuite du vol et l’atterrissage en toute sécurité.</a:t>
            </a:r>
          </a:p>
        </p:txBody>
      </p:sp>
      <p:sp>
        <p:nvSpPr>
          <p:cNvPr id="4" name="Rectangle 3"/>
          <p:cNvSpPr/>
          <p:nvPr/>
        </p:nvSpPr>
        <p:spPr>
          <a:xfrm>
            <a:off x="232649" y="1462731"/>
            <a:ext cx="653170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 Circuits principaux</a:t>
            </a:r>
          </a:p>
          <a:p>
            <a:pPr algn="just"/>
            <a:r>
              <a:rPr lang="fr-FR" dirty="0"/>
              <a:t>Qui ont pour rôle d’assurer la manœuvre de toutes les servitudes de l’avion dans les configurations normales du vol.</a:t>
            </a:r>
          </a:p>
        </p:txBody>
      </p:sp>
      <p:sp>
        <p:nvSpPr>
          <p:cNvPr id="8" name="Rectangle 7"/>
          <p:cNvSpPr/>
          <p:nvPr/>
        </p:nvSpPr>
        <p:spPr>
          <a:xfrm>
            <a:off x="232649" y="789124"/>
            <a:ext cx="4325543" cy="369332"/>
          </a:xfrm>
          <a:prstGeom prst="rect">
            <a:avLst/>
          </a:prstGeom>
        </p:spPr>
        <p:txBody>
          <a:bodyPr wrap="none">
            <a:spAutoFit/>
          </a:bodyPr>
          <a:lstStyle/>
          <a:p>
            <a:pPr algn="just"/>
            <a:r>
              <a:rPr lang="fr-FR" dirty="0"/>
              <a:t>On peut les classer suivants trois fonctions : </a:t>
            </a:r>
          </a:p>
        </p:txBody>
      </p:sp>
    </p:spTree>
    <p:extLst>
      <p:ext uri="{BB962C8B-B14F-4D97-AF65-F5344CB8AC3E}">
        <p14:creationId xmlns:p14="http://schemas.microsoft.com/office/powerpoint/2010/main" val="753853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107DCB3-592F-522C-705B-4D214CC1B165}"/>
              </a:ext>
            </a:extLst>
          </p:cNvPr>
          <p:cNvSpPr txBox="1"/>
          <p:nvPr/>
        </p:nvSpPr>
        <p:spPr>
          <a:xfrm>
            <a:off x="336914" y="2034925"/>
            <a:ext cx="5823999" cy="31393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Wingdings" panose="05000000000000000000" pitchFamily="2" charset="2"/>
              <a:buChar char="q"/>
            </a:pPr>
            <a:r>
              <a:rPr lang="fr-FR" dirty="0">
                <a:latin typeface="Times New Roman" panose="02020603050405020304" pitchFamily="18" charset="0"/>
              </a:rPr>
              <a:t>Sur certains avions comme la famille Airbus </a:t>
            </a:r>
            <a:r>
              <a:rPr lang="fr-FR" dirty="0" smtClean="0">
                <a:latin typeface="Times New Roman" panose="02020603050405020304" pitchFamily="18" charset="0"/>
              </a:rPr>
              <a:t>possèdent </a:t>
            </a:r>
            <a:r>
              <a:rPr lang="fr-FR" dirty="0">
                <a:latin typeface="Times New Roman" panose="02020603050405020304" pitchFamily="18" charset="0"/>
              </a:rPr>
              <a:t>trois circuits </a:t>
            </a:r>
            <a:endParaRPr lang="fr-FR" dirty="0" smtClean="0">
              <a:latin typeface="Times New Roman" panose="02020603050405020304" pitchFamily="18" charset="0"/>
            </a:endParaRPr>
          </a:p>
          <a:p>
            <a:pPr marL="285750" indent="-285750" algn="just">
              <a:buFont typeface="Arial" panose="020B0604020202020204" pitchFamily="34" charset="0"/>
              <a:buChar char="•"/>
            </a:pPr>
            <a:r>
              <a:rPr lang="fr-FR" dirty="0" smtClean="0">
                <a:latin typeface="Times New Roman" panose="02020603050405020304" pitchFamily="18" charset="0"/>
              </a:rPr>
              <a:t>un </a:t>
            </a:r>
            <a:r>
              <a:rPr lang="fr-FR" dirty="0">
                <a:latin typeface="Times New Roman" panose="02020603050405020304" pitchFamily="18" charset="0"/>
              </a:rPr>
              <a:t>principal </a:t>
            </a:r>
            <a:endParaRPr lang="fr-FR" dirty="0" smtClean="0">
              <a:latin typeface="Times New Roman" panose="02020603050405020304" pitchFamily="18" charset="0"/>
            </a:endParaRPr>
          </a:p>
          <a:p>
            <a:pPr marL="285750" indent="-285750" algn="just">
              <a:buFont typeface="Arial" panose="020B0604020202020204" pitchFamily="34" charset="0"/>
              <a:buChar char="•"/>
            </a:pPr>
            <a:r>
              <a:rPr lang="fr-FR" dirty="0" smtClean="0">
                <a:latin typeface="Times New Roman" panose="02020603050405020304" pitchFamily="18" charset="0"/>
              </a:rPr>
              <a:t>deux auxiliaires</a:t>
            </a:r>
          </a:p>
          <a:p>
            <a:pPr algn="just"/>
            <a:r>
              <a:rPr lang="fr-FR" dirty="0" smtClean="0">
                <a:latin typeface="Times New Roman" panose="02020603050405020304" pitchFamily="18" charset="0"/>
              </a:rPr>
              <a:t>la </a:t>
            </a:r>
            <a:r>
              <a:rPr lang="fr-FR" dirty="0">
                <a:latin typeface="Times New Roman" panose="02020603050405020304" pitchFamily="18" charset="0"/>
              </a:rPr>
              <a:t>fonction secours est assurée par l’un des deux auxiliaires ; </a:t>
            </a:r>
            <a:endParaRPr lang="fr-FR" dirty="0" smtClean="0">
              <a:latin typeface="Times New Roman" panose="02020603050405020304" pitchFamily="18" charset="0"/>
            </a:endParaRPr>
          </a:p>
          <a:p>
            <a:pPr algn="just"/>
            <a:endParaRPr lang="fr-FR" dirty="0">
              <a:latin typeface="Times New Roman" panose="02020603050405020304" pitchFamily="18" charset="0"/>
            </a:endParaRPr>
          </a:p>
          <a:p>
            <a:pPr algn="just"/>
            <a:endParaRPr lang="fr-FR" dirty="0">
              <a:latin typeface="Times New Roman" panose="02020603050405020304" pitchFamily="18" charset="0"/>
            </a:endParaRPr>
          </a:p>
          <a:p>
            <a:pPr marL="285750" indent="-285750" algn="just">
              <a:buFont typeface="Wingdings" panose="05000000000000000000" pitchFamily="2" charset="2"/>
              <a:buChar char="q"/>
            </a:pPr>
            <a:r>
              <a:rPr lang="fr-FR" dirty="0">
                <a:latin typeface="Times New Roman" panose="02020603050405020304" pitchFamily="18" charset="0"/>
              </a:rPr>
              <a:t>pour d’autres comme le B737/300 </a:t>
            </a:r>
            <a:r>
              <a:rPr lang="fr-FR" dirty="0" smtClean="0">
                <a:latin typeface="Times New Roman" panose="02020603050405020304" pitchFamily="18" charset="0"/>
              </a:rPr>
              <a:t>possèdent </a:t>
            </a:r>
          </a:p>
          <a:p>
            <a:pPr marL="285750" indent="-285750" algn="just">
              <a:buFont typeface="Arial" panose="020B0604020202020204" pitchFamily="34" charset="0"/>
              <a:buChar char="•"/>
            </a:pPr>
            <a:r>
              <a:rPr lang="fr-FR" dirty="0" smtClean="0">
                <a:latin typeface="Times New Roman" panose="02020603050405020304" pitchFamily="18" charset="0"/>
              </a:rPr>
              <a:t>deux </a:t>
            </a:r>
            <a:r>
              <a:rPr lang="fr-FR" dirty="0">
                <a:latin typeface="Times New Roman" panose="02020603050405020304" pitchFamily="18" charset="0"/>
              </a:rPr>
              <a:t>circuits principaux, </a:t>
            </a:r>
            <a:endParaRPr lang="fr-FR" dirty="0" smtClean="0">
              <a:latin typeface="Times New Roman" panose="02020603050405020304" pitchFamily="18" charset="0"/>
            </a:endParaRPr>
          </a:p>
          <a:p>
            <a:pPr marL="285750" indent="-285750" algn="just">
              <a:buFont typeface="Arial" panose="020B0604020202020204" pitchFamily="34" charset="0"/>
              <a:buChar char="•"/>
            </a:pPr>
            <a:r>
              <a:rPr lang="fr-FR" dirty="0" smtClean="0">
                <a:latin typeface="Times New Roman" panose="02020603050405020304" pitchFamily="18" charset="0"/>
              </a:rPr>
              <a:t>la </a:t>
            </a:r>
            <a:r>
              <a:rPr lang="fr-FR" dirty="0">
                <a:latin typeface="Times New Roman" panose="02020603050405020304" pitchFamily="18" charset="0"/>
              </a:rPr>
              <a:t>fonction secours est assurée par un circuit spécifique secours qui porte ce nom</a:t>
            </a:r>
          </a:p>
        </p:txBody>
      </p:sp>
      <p:pic>
        <p:nvPicPr>
          <p:cNvPr id="6" name="Picture 2" descr="Hydraulique e1454005792539">
            <a:extLst>
              <a:ext uri="{FF2B5EF4-FFF2-40B4-BE49-F238E27FC236}">
                <a16:creationId xmlns:a16="http://schemas.microsoft.com/office/drawing/2014/main" id="{37EE230A-B818-DB13-CD4C-B36940D4F7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92671" y="1757927"/>
            <a:ext cx="5094541" cy="3693319"/>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5BACA805-15D0-276D-A7E2-D7780C320FA9}"/>
              </a:ext>
            </a:extLst>
          </p:cNvPr>
          <p:cNvSpPr txBox="1"/>
          <p:nvPr/>
        </p:nvSpPr>
        <p:spPr>
          <a:xfrm>
            <a:off x="4953047" y="50461"/>
            <a:ext cx="252449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9593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Fonctions des circuits</a:t>
            </a:r>
          </a:p>
        </p:txBody>
      </p:sp>
    </p:spTree>
    <p:extLst>
      <p:ext uri="{BB962C8B-B14F-4D97-AF65-F5344CB8AC3E}">
        <p14:creationId xmlns:p14="http://schemas.microsoft.com/office/powerpoint/2010/main" val="342932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5798120D-4F3D-3036-F3F8-564B2C45D84A}"/>
                  </a:ext>
                </a:extLst>
              </p:cNvPr>
              <p:cNvSpPr txBox="1"/>
              <p:nvPr/>
            </p:nvSpPr>
            <p:spPr>
              <a:xfrm>
                <a:off x="257059" y="1047652"/>
                <a:ext cx="5989505" cy="32316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spcBef>
                    <a:spcPts val="600"/>
                  </a:spcBef>
                  <a:spcAft>
                    <a:spcPts val="600"/>
                  </a:spcAft>
                </a:pPr>
                <a:r>
                  <a:rPr lang="fr-FR" sz="1800" b="1" dirty="0">
                    <a:effectLst/>
                    <a:latin typeface="Times New Roman" panose="02020603050405020304" pitchFamily="18" charset="0"/>
                    <a:ea typeface="Times New Roman" panose="02020603050405020304" pitchFamily="18" charset="0"/>
                  </a:rPr>
                  <a:t>Avantages</a:t>
                </a:r>
              </a:p>
              <a:p>
                <a:pPr marL="285750" indent="-285750" algn="l">
                  <a:spcBef>
                    <a:spcPts val="600"/>
                  </a:spcBef>
                  <a:spcAft>
                    <a:spcPts val="600"/>
                  </a:spcAft>
                  <a:buFont typeface="Arial" panose="020B0604020202020204" pitchFamily="34" charset="0"/>
                  <a:buChar char="•"/>
                </a:pPr>
                <a:r>
                  <a:rPr lang="fr-FR" dirty="0">
                    <a:latin typeface="Times New Roman" panose="02020603050405020304" pitchFamily="18" charset="0"/>
                    <a:ea typeface="Times New Roman" panose="02020603050405020304" pitchFamily="18" charset="0"/>
                  </a:rPr>
                  <a:t>rapport</a:t>
                </a:r>
                <a:r>
                  <a:rPr lang="fr-FR" i="0" dirty="0">
                    <a:effectLst/>
                    <a:latin typeface="+mj-lt"/>
                    <a:ea typeface="Times New Roman" panose="02020603050405020304" pitchFamily="18" charset="0"/>
                  </a:rPr>
                  <a:t> =</a:t>
                </a:r>
                <a:r>
                  <a:rPr lang="fr-FR" i="0" dirty="0">
                    <a:latin typeface="+mj-lt"/>
                  </a:rPr>
                  <a:t>(</a:t>
                </a:r>
                <a:r>
                  <a:rPr lang="fr-FR" i="0" dirty="0">
                    <a:latin typeface="+mj-lt"/>
                    <a:ea typeface="Times New Roman" panose="02020603050405020304" pitchFamily="18" charset="0"/>
                  </a:rPr>
                  <a:t>puissance développée)⁄(poids de l′équipement)</a:t>
                </a:r>
                <a14:m>
                  <m:oMath xmlns:m="http://schemas.openxmlformats.org/officeDocument/2006/math">
                    <m:r>
                      <a:rPr lang="fr-FR" i="1" dirty="0" smtClean="0">
                        <a:latin typeface="Cambria Math" panose="02040503050406030204" pitchFamily="18" charset="0"/>
                        <a:ea typeface="Times New Roman" panose="02020603050405020304" pitchFamily="18" charset="0"/>
                      </a:rPr>
                      <m:t> </m:t>
                    </m:r>
                  </m:oMath>
                </a14:m>
                <a:endParaRPr lang="de-DE" i="0" dirty="0">
                  <a:latin typeface="+mj-lt"/>
                  <a:ea typeface="Times New Roman" panose="02020603050405020304" pitchFamily="18" charset="0"/>
                </a:endParaRPr>
              </a:p>
              <a:p>
                <a:pPr algn="l">
                  <a:spcBef>
                    <a:spcPts val="600"/>
                  </a:spcBef>
                  <a:spcAft>
                    <a:spcPts val="600"/>
                  </a:spcAft>
                </a:pPr>
                <a:r>
                  <a:rPr lang="fr-FR" dirty="0">
                    <a:latin typeface="Times New Roman" panose="02020603050405020304" pitchFamily="18" charset="0"/>
                    <a:ea typeface="Times New Roman" panose="02020603050405020304" pitchFamily="18" charset="0"/>
                  </a:rPr>
                  <a:t>(comparée a l'énergie électrique) ;</a:t>
                </a:r>
              </a:p>
              <a:p>
                <a:pPr indent="176213" algn="just">
                  <a:spcBef>
                    <a:spcPts val="600"/>
                  </a:spcBef>
                  <a:spcAft>
                    <a:spcPts val="600"/>
                  </a:spcAft>
                  <a:buFont typeface="Arial" panose="020B0604020202020204" pitchFamily="34" charset="0"/>
                  <a:buChar char="•"/>
                  <a:tabLst>
                    <a:tab pos="2857500" algn="l"/>
                  </a:tabLst>
                </a:pPr>
                <a:r>
                  <a:rPr lang="fr-FR" sz="1800" dirty="0">
                    <a:effectLst/>
                    <a:latin typeface="Times New Roman" panose="02020603050405020304" pitchFamily="18" charset="0"/>
                    <a:ea typeface="Times New Roman" panose="02020603050405020304" pitchFamily="18" charset="0"/>
                  </a:rPr>
                  <a:t>facilité de repérage des fuites </a:t>
                </a:r>
              </a:p>
              <a:p>
                <a:pPr algn="just">
                  <a:spcBef>
                    <a:spcPts val="600"/>
                  </a:spcBef>
                  <a:spcAft>
                    <a:spcPts val="600"/>
                  </a:spcAft>
                  <a:tabLst>
                    <a:tab pos="2857500" algn="l"/>
                  </a:tabLst>
                </a:pPr>
                <a:r>
                  <a:rPr lang="fr-FR" dirty="0">
                    <a:latin typeface="Times New Roman" panose="02020603050405020304" pitchFamily="18" charset="0"/>
                    <a:ea typeface="Times New Roman" panose="02020603050405020304" pitchFamily="18" charset="0"/>
                  </a:rPr>
                  <a:t>(comparée à l’énergie pneumatique)</a:t>
                </a:r>
                <a:r>
                  <a:rPr lang="fr-FR" sz="1800" dirty="0">
                    <a:effectLst/>
                    <a:latin typeface="Times New Roman" panose="02020603050405020304" pitchFamily="18" charset="0"/>
                    <a:ea typeface="Times New Roman" panose="02020603050405020304" pitchFamily="18" charset="0"/>
                  </a:rPr>
                  <a:t>; </a:t>
                </a:r>
              </a:p>
              <a:p>
                <a:pPr indent="176213" algn="just">
                  <a:spcBef>
                    <a:spcPts val="600"/>
                  </a:spcBef>
                  <a:spcAft>
                    <a:spcPts val="600"/>
                  </a:spcAft>
                  <a:buFont typeface="Arial" panose="020B0604020202020204" pitchFamily="34" charset="0"/>
                  <a:buChar char="•"/>
                  <a:tabLst>
                    <a:tab pos="2857500" algn="l"/>
                  </a:tabLst>
                </a:pPr>
                <a:r>
                  <a:rPr lang="fr-FR" sz="1800" dirty="0">
                    <a:effectLst/>
                    <a:latin typeface="Times New Roman" panose="02020603050405020304" pitchFamily="18" charset="0"/>
                    <a:ea typeface="Times New Roman" panose="02020603050405020304" pitchFamily="18" charset="0"/>
                  </a:rPr>
                  <a:t>distribution relativement aisée;</a:t>
                </a:r>
              </a:p>
              <a:p>
                <a:pPr indent="176213" algn="just">
                  <a:spcBef>
                    <a:spcPts val="600"/>
                  </a:spcBef>
                  <a:spcAft>
                    <a:spcPts val="60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le fluide hydraulique utilisé permet l’autolubrification de tous les éléments en mouvement.</a:t>
                </a:r>
              </a:p>
            </p:txBody>
          </p:sp>
        </mc:Choice>
        <mc:Fallback xmlns="">
          <p:sp>
            <p:nvSpPr>
              <p:cNvPr id="5" name="ZoneTexte 4">
                <a:extLst>
                  <a:ext uri="{FF2B5EF4-FFF2-40B4-BE49-F238E27FC236}">
                    <a16:creationId xmlns:a16="http://schemas.microsoft.com/office/drawing/2014/main" id="{5798120D-4F3D-3036-F3F8-564B2C45D84A}"/>
                  </a:ext>
                </a:extLst>
              </p:cNvPr>
              <p:cNvSpPr txBox="1">
                <a:spLocks noRot="1" noChangeAspect="1" noMove="1" noResize="1" noEditPoints="1" noAdjustHandles="1" noChangeArrowheads="1" noChangeShapeType="1" noTextEdit="1"/>
              </p:cNvSpPr>
              <p:nvPr/>
            </p:nvSpPr>
            <p:spPr>
              <a:xfrm>
                <a:off x="257059" y="1047652"/>
                <a:ext cx="5989505" cy="3231654"/>
              </a:xfrm>
              <a:prstGeom prst="rect">
                <a:avLst/>
              </a:prstGeom>
              <a:blipFill>
                <a:blip r:embed="rId2"/>
                <a:stretch>
                  <a:fillRect l="-711" t="-940" r="-711" b="-1880"/>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C7A3E11B-C229-8E9C-E3C9-D956AE544B97}"/>
              </a:ext>
            </a:extLst>
          </p:cNvPr>
          <p:cNvSpPr txBox="1"/>
          <p:nvPr/>
        </p:nvSpPr>
        <p:spPr>
          <a:xfrm>
            <a:off x="257059" y="4887018"/>
            <a:ext cx="561493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sz="1800" b="1" dirty="0">
                <a:effectLst/>
                <a:latin typeface="Times New Roman" panose="02020603050405020304" pitchFamily="18" charset="0"/>
                <a:ea typeface="Times New Roman" panose="02020603050405020304" pitchFamily="18" charset="0"/>
              </a:rPr>
              <a:t>Inconvénients</a:t>
            </a:r>
          </a:p>
          <a:p>
            <a:pPr marL="285750" indent="-285750" algn="l">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nécessité d’un circuit retour (augmentation du poids) ; </a:t>
            </a:r>
          </a:p>
          <a:p>
            <a:pPr marL="285750" indent="-285750" algn="l">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risques de fuites (externes et internes).</a:t>
            </a:r>
          </a:p>
        </p:txBody>
      </p:sp>
      <p:pic>
        <p:nvPicPr>
          <p:cNvPr id="2052" name="Picture 4" descr="Le chien aboyeur">
            <a:extLst>
              <a:ext uri="{FF2B5EF4-FFF2-40B4-BE49-F238E27FC236}">
                <a16:creationId xmlns:a16="http://schemas.microsoft.com/office/drawing/2014/main" id="{A14581F1-3D23-C4EA-4097-8829CDDDE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187" y="1047652"/>
            <a:ext cx="5387146" cy="3006779"/>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23FC19A-0AAE-1F57-8E37-1FCB7C48A39E}"/>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Tree>
    <p:extLst>
      <p:ext uri="{BB962C8B-B14F-4D97-AF65-F5344CB8AC3E}">
        <p14:creationId xmlns:p14="http://schemas.microsoft.com/office/powerpoint/2010/main" val="3654053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47F22026-4AAC-A4F3-32DA-49A39426FB25}"/>
              </a:ext>
            </a:extLst>
          </p:cNvPr>
          <p:cNvSpPr txBox="1"/>
          <p:nvPr/>
        </p:nvSpPr>
        <p:spPr>
          <a:xfrm>
            <a:off x="109583" y="5047579"/>
            <a:ext cx="4449242"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latin typeface="Times New Roman" panose="02020603050405020304" pitchFamily="18" charset="0"/>
                <a:cs typeface="Times New Roman" panose="02020603050405020304" pitchFamily="18" charset="0"/>
              </a:rPr>
              <a:t>a - Par un code « couleur »</a:t>
            </a:r>
          </a:p>
          <a:p>
            <a:pPr marL="285750"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Vert: principal </a:t>
            </a:r>
          </a:p>
          <a:p>
            <a:pPr marL="285750"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Bleu: auxiliaire</a:t>
            </a:r>
          </a:p>
          <a:p>
            <a:pPr marL="285750"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Jaune: auxiliaire</a:t>
            </a:r>
          </a:p>
          <a:p>
            <a:pPr marL="285750" indent="-285750">
              <a:buFont typeface="Arial" panose="020B0604020202020204" pitchFamily="34" charset="0"/>
              <a:buChar char="•"/>
            </a:pPr>
            <a:r>
              <a:rPr lang="fr-FR" dirty="0">
                <a:latin typeface="Times New Roman" panose="02020603050405020304" pitchFamily="18" charset="0"/>
                <a:cs typeface="Times New Roman" panose="02020603050405020304" pitchFamily="18" charset="0"/>
              </a:rPr>
              <a:t>Rouge: secours ou emergency</a:t>
            </a:r>
          </a:p>
        </p:txBody>
      </p:sp>
      <p:sp>
        <p:nvSpPr>
          <p:cNvPr id="6" name="ZoneTexte 5">
            <a:extLst>
              <a:ext uri="{FF2B5EF4-FFF2-40B4-BE49-F238E27FC236}">
                <a16:creationId xmlns:a16="http://schemas.microsoft.com/office/drawing/2014/main" id="{D3827DAB-40AC-F97F-5421-4B870E7B4819}"/>
              </a:ext>
            </a:extLst>
          </p:cNvPr>
          <p:cNvSpPr txBox="1"/>
          <p:nvPr/>
        </p:nvSpPr>
        <p:spPr>
          <a:xfrm>
            <a:off x="4909268" y="175478"/>
            <a:ext cx="27224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latin typeface="Times New Roman" panose="02020603050405020304" pitchFamily="18" charset="0"/>
                <a:cs typeface="Times New Roman" panose="02020603050405020304" pitchFamily="18" charset="0"/>
              </a:rPr>
              <a:t>Repérage des circuits</a:t>
            </a:r>
          </a:p>
        </p:txBody>
      </p:sp>
      <p:sp>
        <p:nvSpPr>
          <p:cNvPr id="7" name="ZoneTexte 6">
            <a:extLst>
              <a:ext uri="{FF2B5EF4-FFF2-40B4-BE49-F238E27FC236}">
                <a16:creationId xmlns:a16="http://schemas.microsoft.com/office/drawing/2014/main" id="{BCA8C17A-1DF4-8F0D-AD18-AC46F710C3EB}"/>
              </a:ext>
            </a:extLst>
          </p:cNvPr>
          <p:cNvSpPr txBox="1"/>
          <p:nvPr/>
        </p:nvSpPr>
        <p:spPr>
          <a:xfrm>
            <a:off x="283755" y="683668"/>
            <a:ext cx="696534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latin typeface="Times New Roman" panose="02020603050405020304" pitchFamily="18" charset="0"/>
                <a:cs typeface="Times New Roman" panose="02020603050405020304" pitchFamily="18" charset="0"/>
              </a:rPr>
              <a:t>Tous les circuits hydrauliques avion sont identifiés, soit : </a:t>
            </a:r>
          </a:p>
        </p:txBody>
      </p:sp>
      <p:pic>
        <p:nvPicPr>
          <p:cNvPr id="2050" name="Picture 2" descr="12-7 (2).webp">
            <a:extLst>
              <a:ext uri="{FF2B5EF4-FFF2-40B4-BE49-F238E27FC236}">
                <a16:creationId xmlns:a16="http://schemas.microsoft.com/office/drawing/2014/main" id="{28DD2C19-0369-3CEF-05CB-21F9BE54A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4576" y="1225926"/>
            <a:ext cx="5715000" cy="3667125"/>
          </a:xfrm>
          <a:prstGeom prst="rect">
            <a:avLst/>
          </a:prstGeom>
        </p:spPr>
        <p:style>
          <a:lnRef idx="2">
            <a:schemeClr val="accent2"/>
          </a:lnRef>
          <a:fillRef idx="1">
            <a:schemeClr val="lt1"/>
          </a:fillRef>
          <a:effectRef idx="0">
            <a:schemeClr val="accent2"/>
          </a:effectRef>
          <a:fontRef idx="minor">
            <a:schemeClr val="dk1"/>
          </a:fontRef>
        </p:style>
      </p:pic>
      <p:pic>
        <p:nvPicPr>
          <p:cNvPr id="2052" name="Picture 4" descr="système hydraulique du global express">
            <a:extLst>
              <a:ext uri="{FF2B5EF4-FFF2-40B4-BE49-F238E27FC236}">
                <a16:creationId xmlns:a16="http://schemas.microsoft.com/office/drawing/2014/main" id="{940223F7-E9B9-DA1D-AB92-FA25CA2E8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24" y="1225926"/>
            <a:ext cx="4504454" cy="3667125"/>
          </a:xfrm>
          <a:prstGeom prst="rect">
            <a:avLst/>
          </a:prstGeom>
        </p:spPr>
        <p:style>
          <a:lnRef idx="2">
            <a:schemeClr val="accent2"/>
          </a:lnRef>
          <a:fillRef idx="1">
            <a:schemeClr val="lt1"/>
          </a:fillRef>
          <a:effectRef idx="0">
            <a:schemeClr val="accent2"/>
          </a:effectRef>
          <a:fontRef idx="minor">
            <a:schemeClr val="dk1"/>
          </a:fontRef>
        </p:style>
      </p:pic>
      <p:sp>
        <p:nvSpPr>
          <p:cNvPr id="11" name="ZoneTexte 10">
            <a:extLst>
              <a:ext uri="{FF2B5EF4-FFF2-40B4-BE49-F238E27FC236}">
                <a16:creationId xmlns:a16="http://schemas.microsoft.com/office/drawing/2014/main" id="{BF57F0BC-C639-1E86-D302-923AAB6F5091}"/>
              </a:ext>
            </a:extLst>
          </p:cNvPr>
          <p:cNvSpPr txBox="1"/>
          <p:nvPr/>
        </p:nvSpPr>
        <p:spPr>
          <a:xfrm>
            <a:off x="4776349" y="5047579"/>
            <a:ext cx="2988255"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latin typeface="Times New Roman" panose="02020603050405020304" pitchFamily="18" charset="0"/>
                <a:cs typeface="Times New Roman" panose="02020603050405020304" pitchFamily="18" charset="0"/>
              </a:rPr>
              <a:t>b - Par un code « numéro »</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principal </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auxiliaire </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auxiliaire </a:t>
            </a:r>
          </a:p>
          <a:p>
            <a:pPr marL="342900" indent="-342900">
              <a:buFont typeface="+mj-lt"/>
              <a:buAutoNum type="arabicPeriod"/>
            </a:pPr>
            <a:r>
              <a:rPr lang="fr-FR" dirty="0">
                <a:latin typeface="Times New Roman" panose="02020603050405020304" pitchFamily="18" charset="0"/>
                <a:cs typeface="Times New Roman" panose="02020603050405020304" pitchFamily="18" charset="0"/>
              </a:rPr>
              <a:t>secours</a:t>
            </a:r>
          </a:p>
        </p:txBody>
      </p:sp>
      <p:sp>
        <p:nvSpPr>
          <p:cNvPr id="13" name="ZoneTexte 12">
            <a:extLst>
              <a:ext uri="{FF2B5EF4-FFF2-40B4-BE49-F238E27FC236}">
                <a16:creationId xmlns:a16="http://schemas.microsoft.com/office/drawing/2014/main" id="{E9D6B3A2-78FB-D4A1-06CC-5D11AA21FDC0}"/>
              </a:ext>
            </a:extLst>
          </p:cNvPr>
          <p:cNvSpPr txBox="1"/>
          <p:nvPr/>
        </p:nvSpPr>
        <p:spPr>
          <a:xfrm>
            <a:off x="7982128" y="5065977"/>
            <a:ext cx="328027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latin typeface="Times New Roman" panose="02020603050405020304" pitchFamily="18" charset="0"/>
                <a:cs typeface="Times New Roman" panose="02020603050405020304" pitchFamily="18" charset="0"/>
              </a:rPr>
              <a:t>c - Par un code « lettre »</a:t>
            </a:r>
          </a:p>
          <a:p>
            <a:pPr marL="342900" indent="-342900">
              <a:buFont typeface="+mj-lt"/>
              <a:buAutoNum type="alphaUcPeriod"/>
            </a:pPr>
            <a:r>
              <a:rPr lang="fr-FR" dirty="0">
                <a:latin typeface="Times New Roman" panose="02020603050405020304" pitchFamily="18" charset="0"/>
                <a:cs typeface="Times New Roman" panose="02020603050405020304" pitchFamily="18" charset="0"/>
              </a:rPr>
              <a:t>principal	</a:t>
            </a:r>
          </a:p>
          <a:p>
            <a:pPr marL="342900" indent="-342900">
              <a:buFont typeface="+mj-lt"/>
              <a:buAutoNum type="alphaUcPeriod"/>
            </a:pPr>
            <a:r>
              <a:rPr lang="fr-FR" dirty="0">
                <a:latin typeface="Times New Roman" panose="02020603050405020304" pitchFamily="18" charset="0"/>
                <a:cs typeface="Times New Roman" panose="02020603050405020304" pitchFamily="18" charset="0"/>
              </a:rPr>
              <a:t>principal (auxiliaire)	</a:t>
            </a:r>
          </a:p>
          <a:p>
            <a:pPr marL="342900" indent="-342900">
              <a:buFont typeface="+mj-lt"/>
              <a:buAutoNum type="alphaUcPeriod"/>
            </a:pPr>
            <a:r>
              <a:rPr lang="fr-FR" dirty="0">
                <a:latin typeface="Times New Roman" panose="02020603050405020304" pitchFamily="18" charset="0"/>
                <a:cs typeface="Times New Roman" panose="02020603050405020304" pitchFamily="18" charset="0"/>
              </a:rPr>
              <a:t>secours ou emergency</a:t>
            </a:r>
            <a:endParaRPr lang="fr-FR" dirty="0"/>
          </a:p>
        </p:txBody>
      </p:sp>
    </p:spTree>
    <p:extLst>
      <p:ext uri="{BB962C8B-B14F-4D97-AF65-F5344CB8AC3E}">
        <p14:creationId xmlns:p14="http://schemas.microsoft.com/office/powerpoint/2010/main" val="2194924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D3827DAB-40AC-F97F-5421-4B870E7B4819}"/>
              </a:ext>
            </a:extLst>
          </p:cNvPr>
          <p:cNvSpPr txBox="1"/>
          <p:nvPr/>
        </p:nvSpPr>
        <p:spPr>
          <a:xfrm>
            <a:off x="4305919" y="126667"/>
            <a:ext cx="27224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latin typeface="Times New Roman" panose="02020603050405020304" pitchFamily="18" charset="0"/>
                <a:cs typeface="Times New Roman" panose="02020603050405020304" pitchFamily="18" charset="0"/>
              </a:rPr>
              <a:t>Repérage des circuits</a:t>
            </a:r>
          </a:p>
        </p:txBody>
      </p:sp>
      <p:sp>
        <p:nvSpPr>
          <p:cNvPr id="10" name="ZoneTexte 9">
            <a:extLst>
              <a:ext uri="{FF2B5EF4-FFF2-40B4-BE49-F238E27FC236}">
                <a16:creationId xmlns:a16="http://schemas.microsoft.com/office/drawing/2014/main" id="{01808FF0-B2C3-0C21-19BD-58EAC1312790}"/>
              </a:ext>
            </a:extLst>
          </p:cNvPr>
          <p:cNvSpPr txBox="1"/>
          <p:nvPr/>
        </p:nvSpPr>
        <p:spPr>
          <a:xfrm>
            <a:off x="415887" y="827335"/>
            <a:ext cx="10700132" cy="21243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l">
              <a:lnSpc>
                <a:spcPct val="150000"/>
              </a:lnSpc>
              <a:buFont typeface="Arial" panose="020B0604020202020204" pitchFamily="34" charset="0"/>
              <a:buChar char="•"/>
            </a:pPr>
            <a:r>
              <a:rPr lang="fr-FR" b="0" i="0" dirty="0">
                <a:solidFill>
                  <a:srgbClr val="404040"/>
                </a:solidFill>
                <a:effectLst/>
              </a:rPr>
              <a:t>Les circuits </a:t>
            </a:r>
            <a:r>
              <a:rPr lang="fr-FR" b="1" i="0" dirty="0">
                <a:solidFill>
                  <a:srgbClr val="404040"/>
                </a:solidFill>
                <a:effectLst/>
              </a:rPr>
              <a:t>1A</a:t>
            </a:r>
            <a:r>
              <a:rPr lang="fr-FR" b="0" i="0" dirty="0">
                <a:solidFill>
                  <a:srgbClr val="404040"/>
                </a:solidFill>
                <a:effectLst/>
              </a:rPr>
              <a:t> et </a:t>
            </a:r>
            <a:r>
              <a:rPr lang="fr-FR" b="1" i="0" dirty="0">
                <a:solidFill>
                  <a:srgbClr val="404040"/>
                </a:solidFill>
                <a:effectLst/>
              </a:rPr>
              <a:t>2A</a:t>
            </a:r>
            <a:r>
              <a:rPr lang="fr-FR" b="0" i="0" dirty="0">
                <a:solidFill>
                  <a:srgbClr val="404040"/>
                </a:solidFill>
                <a:effectLst/>
              </a:rPr>
              <a:t> sont alimentés par des pompes hydrauliques dont elles tirent leur énergie des moteurs. On les appelle les </a:t>
            </a:r>
            <a:r>
              <a:rPr lang="fr-FR" b="1" i="0" dirty="0">
                <a:solidFill>
                  <a:srgbClr val="404040"/>
                </a:solidFill>
                <a:effectLst/>
              </a:rPr>
              <a:t>EDP</a:t>
            </a:r>
            <a:r>
              <a:rPr lang="fr-FR" b="0" i="0" dirty="0">
                <a:solidFill>
                  <a:srgbClr val="404040"/>
                </a:solidFill>
                <a:effectLst/>
              </a:rPr>
              <a:t> </a:t>
            </a:r>
            <a:r>
              <a:rPr lang="fr-FR" b="0" i="1" dirty="0">
                <a:solidFill>
                  <a:srgbClr val="404040"/>
                </a:solidFill>
                <a:effectLst/>
              </a:rPr>
              <a:t>(Engine-Driven </a:t>
            </a:r>
            <a:r>
              <a:rPr lang="fr-FR" b="0" i="1" dirty="0" err="1">
                <a:solidFill>
                  <a:srgbClr val="404040"/>
                </a:solidFill>
                <a:effectLst/>
              </a:rPr>
              <a:t>Pumps</a:t>
            </a:r>
            <a:r>
              <a:rPr lang="fr-FR" b="0" i="1" dirty="0">
                <a:solidFill>
                  <a:srgbClr val="404040"/>
                </a:solidFill>
                <a:effectLst/>
              </a:rPr>
              <a:t>).</a:t>
            </a:r>
          </a:p>
          <a:p>
            <a:pPr marL="285750" indent="-285750" algn="l">
              <a:lnSpc>
                <a:spcPct val="150000"/>
              </a:lnSpc>
              <a:buFont typeface="Arial" panose="020B0604020202020204" pitchFamily="34" charset="0"/>
              <a:buChar char="•"/>
            </a:pPr>
            <a:r>
              <a:rPr lang="fr-FR" b="0" i="0" dirty="0">
                <a:solidFill>
                  <a:srgbClr val="404040"/>
                </a:solidFill>
                <a:effectLst/>
              </a:rPr>
              <a:t>Les circuits </a:t>
            </a:r>
            <a:r>
              <a:rPr lang="fr-FR" b="1" i="0" dirty="0">
                <a:solidFill>
                  <a:srgbClr val="404040"/>
                </a:solidFill>
                <a:effectLst/>
              </a:rPr>
              <a:t>1B</a:t>
            </a:r>
            <a:r>
              <a:rPr lang="fr-FR" b="0" i="0" dirty="0">
                <a:solidFill>
                  <a:srgbClr val="404040"/>
                </a:solidFill>
                <a:effectLst/>
              </a:rPr>
              <a:t>, </a:t>
            </a:r>
            <a:r>
              <a:rPr lang="fr-FR" b="1" i="0" dirty="0">
                <a:solidFill>
                  <a:srgbClr val="404040"/>
                </a:solidFill>
                <a:effectLst/>
              </a:rPr>
              <a:t>3B</a:t>
            </a:r>
            <a:r>
              <a:rPr lang="fr-FR" b="0" i="0" dirty="0">
                <a:solidFill>
                  <a:srgbClr val="404040"/>
                </a:solidFill>
                <a:effectLst/>
              </a:rPr>
              <a:t>, </a:t>
            </a:r>
            <a:r>
              <a:rPr lang="fr-FR" b="1" i="0" dirty="0">
                <a:solidFill>
                  <a:srgbClr val="404040"/>
                </a:solidFill>
                <a:effectLst/>
              </a:rPr>
              <a:t>3A</a:t>
            </a:r>
            <a:r>
              <a:rPr lang="fr-FR" b="0" i="0" dirty="0">
                <a:solidFill>
                  <a:srgbClr val="404040"/>
                </a:solidFill>
                <a:effectLst/>
              </a:rPr>
              <a:t>, </a:t>
            </a:r>
            <a:r>
              <a:rPr lang="fr-FR" b="1" i="0" dirty="0">
                <a:solidFill>
                  <a:srgbClr val="404040"/>
                </a:solidFill>
                <a:effectLst/>
              </a:rPr>
              <a:t>3B</a:t>
            </a:r>
            <a:r>
              <a:rPr lang="fr-FR" b="0" i="0" dirty="0">
                <a:solidFill>
                  <a:srgbClr val="404040"/>
                </a:solidFill>
                <a:effectLst/>
              </a:rPr>
              <a:t> sont alimentés par des pompes hydrauliques, propulsés par une alimentation électrique. On les appelle les </a:t>
            </a:r>
            <a:r>
              <a:rPr lang="fr-FR" b="1" i="0" dirty="0">
                <a:solidFill>
                  <a:srgbClr val="404040"/>
                </a:solidFill>
                <a:effectLst/>
              </a:rPr>
              <a:t>ACMP</a:t>
            </a:r>
            <a:r>
              <a:rPr lang="fr-FR" b="0" i="0" dirty="0">
                <a:solidFill>
                  <a:srgbClr val="404040"/>
                </a:solidFill>
                <a:effectLst/>
              </a:rPr>
              <a:t> </a:t>
            </a:r>
            <a:r>
              <a:rPr lang="fr-FR" b="0" i="1" dirty="0">
                <a:solidFill>
                  <a:srgbClr val="404040"/>
                </a:solidFill>
                <a:effectLst/>
              </a:rPr>
              <a:t>(AC-Motors </a:t>
            </a:r>
            <a:r>
              <a:rPr lang="fr-FR" b="0" i="1" dirty="0" err="1">
                <a:solidFill>
                  <a:srgbClr val="404040"/>
                </a:solidFill>
                <a:effectLst/>
              </a:rPr>
              <a:t>Pumps</a:t>
            </a:r>
            <a:r>
              <a:rPr lang="fr-FR" b="0" i="1" dirty="0">
                <a:solidFill>
                  <a:srgbClr val="404040"/>
                </a:solidFill>
                <a:effectLst/>
              </a:rPr>
              <a:t>)</a:t>
            </a:r>
            <a:r>
              <a:rPr lang="fr-FR" b="0" i="0" dirty="0">
                <a:solidFill>
                  <a:srgbClr val="404040"/>
                </a:solidFill>
                <a:effectLst/>
              </a:rPr>
              <a:t>.</a:t>
            </a:r>
          </a:p>
          <a:p>
            <a:pPr marL="285750" indent="-285750" algn="l">
              <a:lnSpc>
                <a:spcPct val="150000"/>
              </a:lnSpc>
              <a:buFont typeface="Arial" panose="020B0604020202020204" pitchFamily="34" charset="0"/>
              <a:buChar char="•"/>
            </a:pPr>
            <a:r>
              <a:rPr lang="fr-FR" b="0" i="0" dirty="0">
                <a:solidFill>
                  <a:srgbClr val="404040"/>
                </a:solidFill>
                <a:effectLst/>
              </a:rPr>
              <a:t>Le dernier circuit ne porte pas la même dénomination et correspond à la RAT sur le système 3.</a:t>
            </a:r>
            <a:endParaRPr lang="fr-FR" dirty="0"/>
          </a:p>
        </p:txBody>
      </p:sp>
      <p:pic>
        <p:nvPicPr>
          <p:cNvPr id="11" name="Picture 4" descr="système hydraulique du global express">
            <a:extLst>
              <a:ext uri="{FF2B5EF4-FFF2-40B4-BE49-F238E27FC236}">
                <a16:creationId xmlns:a16="http://schemas.microsoft.com/office/drawing/2014/main" id="{DEAE2BF6-361A-0754-BE97-BCDAADB9B9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337" y="3429001"/>
            <a:ext cx="4504454" cy="3113872"/>
          </a:xfrm>
          <a:prstGeom prst="rect">
            <a:avLst/>
          </a:prstGeom>
        </p:spPr>
        <p:style>
          <a:lnRef idx="2">
            <a:schemeClr val="accent2"/>
          </a:lnRef>
          <a:fillRef idx="1">
            <a:schemeClr val="lt1"/>
          </a:fillRef>
          <a:effectRef idx="0">
            <a:schemeClr val="accent2"/>
          </a:effectRef>
          <a:fontRef idx="minor">
            <a:schemeClr val="dk1"/>
          </a:fontRef>
        </p:style>
      </p:pic>
      <p:pic>
        <p:nvPicPr>
          <p:cNvPr id="3074" name="Picture 2" descr="Ram Air Turbine">
            <a:extLst>
              <a:ext uri="{FF2B5EF4-FFF2-40B4-BE49-F238E27FC236}">
                <a16:creationId xmlns:a16="http://schemas.microsoft.com/office/drawing/2014/main" id="{77602668-85E4-7501-A03F-B08EB5D57A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887" y="3429000"/>
            <a:ext cx="5511278" cy="3113872"/>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5975884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4188770-3FE3-56B5-B99A-A6434E28F0D1}"/>
              </a:ext>
            </a:extLst>
          </p:cNvPr>
          <p:cNvSpPr txBox="1"/>
          <p:nvPr/>
        </p:nvSpPr>
        <p:spPr>
          <a:xfrm>
            <a:off x="864865" y="6200209"/>
            <a:ext cx="1067285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Les commandes sont exécutées par les pilotes à l’aide de sélecteurs, interrupteurs, manettes ou boutons poussoirs.</a:t>
            </a:r>
            <a:endParaRPr lang="fr-FR" dirty="0">
              <a:latin typeface="Times New Roman" panose="02020603050405020304" pitchFamily="18" charset="0"/>
              <a:cs typeface="Times New Roman" panose="02020603050405020304" pitchFamily="18" charset="0"/>
            </a:endParaRPr>
          </a:p>
        </p:txBody>
      </p:sp>
      <p:sp>
        <p:nvSpPr>
          <p:cNvPr id="4" name="ZoneTexte 3">
            <a:extLst>
              <a:ext uri="{FF2B5EF4-FFF2-40B4-BE49-F238E27FC236}">
                <a16:creationId xmlns:a16="http://schemas.microsoft.com/office/drawing/2014/main" id="{8A0CF5EB-F1C1-36FD-AF2A-CA6C73C4DD5F}"/>
              </a:ext>
            </a:extLst>
          </p:cNvPr>
          <p:cNvSpPr txBox="1"/>
          <p:nvPr/>
        </p:nvSpPr>
        <p:spPr>
          <a:xfrm>
            <a:off x="2655123" y="296122"/>
            <a:ext cx="770015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84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contrôles, alarmes, sécurités des circuits hydrauliques</a:t>
            </a:r>
          </a:p>
        </p:txBody>
      </p:sp>
      <p:pic>
        <p:nvPicPr>
          <p:cNvPr id="5122" name="Picture 2" descr="HYDFUEL_PANEL_3D">
            <a:extLst>
              <a:ext uri="{FF2B5EF4-FFF2-40B4-BE49-F238E27FC236}">
                <a16:creationId xmlns:a16="http://schemas.microsoft.com/office/drawing/2014/main" id="{B238D6C0-95FF-02C9-FD5E-A6717F59B0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39" y="1952004"/>
            <a:ext cx="9165604" cy="4078681"/>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027555DC-99FD-19A4-EC12-DD62A0C7BAD7}"/>
              </a:ext>
            </a:extLst>
          </p:cNvPr>
          <p:cNvSpPr txBox="1"/>
          <p:nvPr/>
        </p:nvSpPr>
        <p:spPr>
          <a:xfrm>
            <a:off x="5100810" y="793235"/>
            <a:ext cx="220096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Commandes</a:t>
            </a:r>
          </a:p>
        </p:txBody>
      </p:sp>
      <p:sp>
        <p:nvSpPr>
          <p:cNvPr id="8" name="ZoneTexte 7">
            <a:extLst>
              <a:ext uri="{FF2B5EF4-FFF2-40B4-BE49-F238E27FC236}">
                <a16:creationId xmlns:a16="http://schemas.microsoft.com/office/drawing/2014/main" id="{FA610E71-A05C-449C-632F-4431F29B1AA4}"/>
              </a:ext>
            </a:extLst>
          </p:cNvPr>
          <p:cNvSpPr txBox="1"/>
          <p:nvPr/>
        </p:nvSpPr>
        <p:spPr>
          <a:xfrm>
            <a:off x="2294435" y="1234120"/>
            <a:ext cx="7813713"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Sur les avions actuels, tous les circuits sont regroupés par panneaux logiques : </a:t>
            </a:r>
          </a:p>
          <a:p>
            <a:pPr algn="just"/>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hydraulique, électrique, pneumatique, etc</a:t>
            </a:r>
            <a:r>
              <a:rPr lang="fr-FR"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a:t>
            </a:r>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7013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4188770-3FE3-56B5-B99A-A6434E28F0D1}"/>
              </a:ext>
            </a:extLst>
          </p:cNvPr>
          <p:cNvSpPr txBox="1"/>
          <p:nvPr/>
        </p:nvSpPr>
        <p:spPr>
          <a:xfrm>
            <a:off x="539825" y="5271837"/>
            <a:ext cx="1089568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z="1800" dirty="0">
                <a:effectLst/>
                <a:ea typeface="Times New Roman" panose="02020603050405020304" pitchFamily="18" charset="0"/>
                <a:cs typeface="Times New Roman" panose="02020603050405020304" pitchFamily="18" charset="0"/>
              </a:rPr>
              <a:t>S’effectuent à l’aide de cadrans à aiguilles ou/et digitaux</a:t>
            </a:r>
          </a:p>
          <a:p>
            <a:pPr marL="285750" indent="-285750" algn="just">
              <a:buFont typeface="Arial" panose="020B0604020202020204" pitchFamily="34" charset="0"/>
              <a:buChar char="•"/>
            </a:pPr>
            <a:r>
              <a:rPr lang="fr-FR" dirty="0">
                <a:ea typeface="Times New Roman" panose="02020603050405020304" pitchFamily="18" charset="0"/>
                <a:cs typeface="Times New Roman" panose="02020603050405020304" pitchFamily="18" charset="0"/>
              </a:rPr>
              <a:t>P</a:t>
            </a:r>
            <a:r>
              <a:rPr lang="fr-FR" sz="1800" dirty="0">
                <a:effectLst/>
                <a:ea typeface="Times New Roman" panose="02020603050405020304" pitchFamily="18" charset="0"/>
                <a:cs typeface="Times New Roman" panose="02020603050405020304" pitchFamily="18" charset="0"/>
              </a:rPr>
              <a:t>our les avions de dernière génération l’apparition sur un écran:</a:t>
            </a:r>
          </a:p>
          <a:p>
            <a:pPr marL="742950" lvl="1" indent="-285750" algn="just">
              <a:buFont typeface="Courier New" panose="02070309020205020404" pitchFamily="49" charset="0"/>
              <a:buChar char="o"/>
            </a:pPr>
            <a:r>
              <a:rPr lang="en-US" b="0" i="0" dirty="0">
                <a:solidFill>
                  <a:srgbClr val="333333"/>
                </a:solidFill>
                <a:effectLst/>
              </a:rPr>
              <a:t>Electronic Centralized Aircraft Monitoring (ECAM) System:		A</a:t>
            </a:r>
            <a:r>
              <a:rPr lang="fr-FR" dirty="0">
                <a:effectLst/>
                <a:ea typeface="Times New Roman" panose="02020603050405020304" pitchFamily="18" charset="0"/>
                <a:cs typeface="Times New Roman" panose="02020603050405020304" pitchFamily="18" charset="0"/>
              </a:rPr>
              <a:t>320-330-340</a:t>
            </a:r>
            <a:endParaRPr lang="en-US" b="0" i="0" dirty="0">
              <a:solidFill>
                <a:srgbClr val="333333"/>
              </a:solidFill>
              <a:effectLst/>
            </a:endParaRPr>
          </a:p>
          <a:p>
            <a:pPr marL="742950" lvl="1" indent="-285750" algn="just">
              <a:buFont typeface="Courier New" panose="02070309020205020404" pitchFamily="49" charset="0"/>
              <a:buChar char="o"/>
            </a:pPr>
            <a:r>
              <a:rPr lang="en-US" b="0" i="0" dirty="0">
                <a:solidFill>
                  <a:srgbClr val="000000"/>
                </a:solidFill>
                <a:effectLst/>
              </a:rPr>
              <a:t>Electronic Indicating And Crew Alerting System </a:t>
            </a:r>
            <a:r>
              <a:rPr lang="fr-FR" dirty="0">
                <a:effectLst/>
                <a:ea typeface="Times New Roman" panose="02020603050405020304" pitchFamily="18" charset="0"/>
                <a:cs typeface="Times New Roman" panose="02020603050405020304" pitchFamily="18" charset="0"/>
              </a:rPr>
              <a:t>EICAS: 		Boeing</a:t>
            </a:r>
          </a:p>
        </p:txBody>
      </p:sp>
      <p:sp>
        <p:nvSpPr>
          <p:cNvPr id="4" name="ZoneTexte 3">
            <a:extLst>
              <a:ext uri="{FF2B5EF4-FFF2-40B4-BE49-F238E27FC236}">
                <a16:creationId xmlns:a16="http://schemas.microsoft.com/office/drawing/2014/main" id="{8A0CF5EB-F1C1-36FD-AF2A-CA6C73C4DD5F}"/>
              </a:ext>
            </a:extLst>
          </p:cNvPr>
          <p:cNvSpPr txBox="1"/>
          <p:nvPr/>
        </p:nvSpPr>
        <p:spPr>
          <a:xfrm>
            <a:off x="2655123" y="296122"/>
            <a:ext cx="770015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84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contrôles, alarmes, sécurités des circuits hydrauliques</a:t>
            </a:r>
          </a:p>
        </p:txBody>
      </p:sp>
      <p:pic>
        <p:nvPicPr>
          <p:cNvPr id="7170" name="Picture 2" descr="Airbus A330 Hydraulic System - An Authoritative Guide | AviationMatters.co">
            <a:extLst>
              <a:ext uri="{FF2B5EF4-FFF2-40B4-BE49-F238E27FC236}">
                <a16:creationId xmlns:a16="http://schemas.microsoft.com/office/drawing/2014/main" id="{FA845F53-CE1D-AB97-55C9-A4CEDE181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217" y="1255916"/>
            <a:ext cx="5196291" cy="372209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9323DF88-E994-77B1-471C-9857F99DD95A}"/>
              </a:ext>
            </a:extLst>
          </p:cNvPr>
          <p:cNvSpPr txBox="1"/>
          <p:nvPr/>
        </p:nvSpPr>
        <p:spPr>
          <a:xfrm>
            <a:off x="5274326" y="776825"/>
            <a:ext cx="146799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Contrôles</a:t>
            </a:r>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172" name="Picture 4" descr="EICAS">
            <a:extLst>
              <a:ext uri="{FF2B5EF4-FFF2-40B4-BE49-F238E27FC236}">
                <a16:creationId xmlns:a16="http://schemas.microsoft.com/office/drawing/2014/main" id="{03F55514-ED7F-94ED-9699-43543C401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25" y="1257528"/>
            <a:ext cx="4968608" cy="3718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975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4">
            <a:extLst>
              <a:ext uri="{FF2B5EF4-FFF2-40B4-BE49-F238E27FC236}">
                <a16:creationId xmlns:a16="http://schemas.microsoft.com/office/drawing/2014/main" id="{DB1B8156-9252-65A5-4DEF-6E29DD115006}"/>
              </a:ext>
            </a:extLst>
          </p:cNvPr>
          <p:cNvPicPr>
            <a:picLocks noChangeAspect="1"/>
          </p:cNvPicPr>
          <p:nvPr/>
        </p:nvPicPr>
        <p:blipFill rotWithShape="1">
          <a:blip r:embed="rId2"/>
          <a:srcRect l="7691" t="55545" r="51755" b="4085"/>
          <a:stretch/>
        </p:blipFill>
        <p:spPr>
          <a:xfrm>
            <a:off x="1039123" y="1269630"/>
            <a:ext cx="3489599" cy="4773129"/>
          </a:xfrm>
          <a:prstGeom prst="rect">
            <a:avLst/>
          </a:prstGeom>
        </p:spPr>
        <p:style>
          <a:lnRef idx="2">
            <a:schemeClr val="accent2"/>
          </a:lnRef>
          <a:fillRef idx="1">
            <a:schemeClr val="lt1"/>
          </a:fillRef>
          <a:effectRef idx="0">
            <a:schemeClr val="accent2"/>
          </a:effectRef>
          <a:fontRef idx="minor">
            <a:schemeClr val="dk1"/>
          </a:fontRef>
        </p:style>
      </p:pic>
      <p:pic>
        <p:nvPicPr>
          <p:cNvPr id="7" name="Espace réservé du contenu 4">
            <a:extLst>
              <a:ext uri="{FF2B5EF4-FFF2-40B4-BE49-F238E27FC236}">
                <a16:creationId xmlns:a16="http://schemas.microsoft.com/office/drawing/2014/main" id="{5E550480-F3C3-40A8-05FC-331B429BB665}"/>
              </a:ext>
            </a:extLst>
          </p:cNvPr>
          <p:cNvPicPr>
            <a:picLocks noChangeAspect="1"/>
          </p:cNvPicPr>
          <p:nvPr/>
        </p:nvPicPr>
        <p:blipFill rotWithShape="1">
          <a:blip r:embed="rId2"/>
          <a:srcRect l="48707" t="55582" r="-228" b="10365"/>
          <a:stretch/>
        </p:blipFill>
        <p:spPr>
          <a:xfrm>
            <a:off x="5833405" y="1572329"/>
            <a:ext cx="4922492" cy="4470430"/>
          </a:xfrm>
          <a:prstGeom prst="rect">
            <a:avLst/>
          </a:prstGeo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8A0CF5EB-F1C1-36FD-AF2A-CA6C73C4DD5F}"/>
              </a:ext>
            </a:extLst>
          </p:cNvPr>
          <p:cNvSpPr txBox="1"/>
          <p:nvPr/>
        </p:nvSpPr>
        <p:spPr>
          <a:xfrm>
            <a:off x="2655123" y="296122"/>
            <a:ext cx="770015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84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contrôles, alarmes, sécurités des circuits hydrauliques</a:t>
            </a:r>
          </a:p>
        </p:txBody>
      </p:sp>
      <p:sp>
        <p:nvSpPr>
          <p:cNvPr id="6" name="ZoneTexte 5">
            <a:extLst>
              <a:ext uri="{FF2B5EF4-FFF2-40B4-BE49-F238E27FC236}">
                <a16:creationId xmlns:a16="http://schemas.microsoft.com/office/drawing/2014/main" id="{9323DF88-E994-77B1-471C-9857F99DD95A}"/>
              </a:ext>
            </a:extLst>
          </p:cNvPr>
          <p:cNvSpPr txBox="1"/>
          <p:nvPr/>
        </p:nvSpPr>
        <p:spPr>
          <a:xfrm>
            <a:off x="5274326" y="776825"/>
            <a:ext cx="146799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Contrôles</a:t>
            </a:r>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2410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A0CF5EB-F1C1-36FD-AF2A-CA6C73C4DD5F}"/>
              </a:ext>
            </a:extLst>
          </p:cNvPr>
          <p:cNvSpPr txBox="1"/>
          <p:nvPr/>
        </p:nvSpPr>
        <p:spPr>
          <a:xfrm>
            <a:off x="2655123" y="296122"/>
            <a:ext cx="770015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84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contrôles, alarmes, sécurités des circuits hydrauliques</a:t>
            </a:r>
          </a:p>
        </p:txBody>
      </p:sp>
      <p:sp>
        <p:nvSpPr>
          <p:cNvPr id="6" name="ZoneTexte 5">
            <a:extLst>
              <a:ext uri="{FF2B5EF4-FFF2-40B4-BE49-F238E27FC236}">
                <a16:creationId xmlns:a16="http://schemas.microsoft.com/office/drawing/2014/main" id="{8F21B6A6-0853-C8C1-31E2-87D3BC72BD5B}"/>
              </a:ext>
            </a:extLst>
          </p:cNvPr>
          <p:cNvSpPr txBox="1"/>
          <p:nvPr/>
        </p:nvSpPr>
        <p:spPr>
          <a:xfrm>
            <a:off x="5208225" y="737433"/>
            <a:ext cx="151206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Alarmes</a:t>
            </a:r>
            <a:endParaRPr lang="fr-FR" dirty="0"/>
          </a:p>
        </p:txBody>
      </p:sp>
      <p:sp>
        <p:nvSpPr>
          <p:cNvPr id="7" name="ZoneTexte 6">
            <a:extLst>
              <a:ext uri="{FF2B5EF4-FFF2-40B4-BE49-F238E27FC236}">
                <a16:creationId xmlns:a16="http://schemas.microsoft.com/office/drawing/2014/main" id="{69405D61-C8A7-8C20-3593-12576712251F}"/>
              </a:ext>
            </a:extLst>
          </p:cNvPr>
          <p:cNvSpPr txBox="1"/>
          <p:nvPr/>
        </p:nvSpPr>
        <p:spPr>
          <a:xfrm>
            <a:off x="439774" y="1160876"/>
            <a:ext cx="11312452"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buClr>
                <a:srgbClr val="000000"/>
              </a:buClr>
              <a:buSzPts val="1200"/>
              <a:tabLst>
                <a:tab pos="93726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Sonores: </a:t>
            </a:r>
          </a:p>
          <a:p>
            <a:pPr algn="just">
              <a:buClr>
                <a:srgbClr val="000000"/>
              </a:buClr>
              <a:buSzPts val="1200"/>
              <a:buFont typeface="Arial" panose="020B0604020202020204" pitchFamily="34" charset="0"/>
              <a:buChar char="•"/>
              <a:tabLst>
                <a:tab pos="937260" algn="l"/>
              </a:tabLst>
            </a:pPr>
            <a:endPar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just">
              <a:buClr>
                <a:srgbClr val="000000"/>
              </a:buClr>
              <a:buSzPct val="100000"/>
              <a:buFont typeface="Courier New" panose="02070309020205020404" pitchFamily="49" charset="0"/>
              <a:buChar char="o"/>
              <a:tabLst>
                <a:tab pos="937260" algn="l"/>
              </a:tabLst>
            </a:pPr>
            <a:r>
              <a:rPr lang="fr-FR" dirty="0">
                <a:latin typeface="Times New Roman" panose="02020603050405020304" pitchFamily="18" charset="0"/>
                <a:ea typeface="Times New Roman" panose="02020603050405020304" pitchFamily="18" charset="0"/>
                <a:cs typeface="Times New Roman" panose="02020603050405020304" pitchFamily="18" charset="0"/>
              </a:rPr>
              <a:t>Klaxon, sonnerie, alternatifs ou continus, graves ou aigus</a:t>
            </a:r>
          </a:p>
          <a:p>
            <a:pPr marL="285750" indent="-285750" algn="just">
              <a:buSzPct val="100000"/>
              <a:buFont typeface="Courier New" panose="02070309020205020404" pitchFamily="49" charset="0"/>
              <a:buChar char="o"/>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L’alarme sonore est souvent commune à plusieurs alarmes visuelles. </a:t>
            </a:r>
          </a:p>
          <a:p>
            <a:pPr marL="285750" indent="-285750" algn="just">
              <a:buSzPct val="100000"/>
              <a:buFont typeface="Courier New" panose="02070309020205020404" pitchFamily="49" charset="0"/>
              <a:buChar char="o"/>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Ex. : sur un quadrimoteur dans le cas d’un feu moteur la même sonnerie se déclenchera pour le feu:</a:t>
            </a:r>
          </a:p>
          <a:p>
            <a:pPr algn="ct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GTR1, GTR2, GTR3 GTR4 ou APU.</a:t>
            </a:r>
          </a:p>
          <a:p>
            <a:pPr algn="just"/>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Les alarmes servent à prévenir (sonores) l’équipage qui matérialise (visuelles) le circuit ou l’élément, en cas d’anomalies</a:t>
            </a:r>
            <a:endParaRPr lang="fr-FR" dirty="0">
              <a:latin typeface="Times New Roman" panose="02020603050405020304" pitchFamily="18" charset="0"/>
              <a:cs typeface="Times New Roman" panose="02020603050405020304" pitchFamily="18" charset="0"/>
            </a:endParaRPr>
          </a:p>
        </p:txBody>
      </p:sp>
      <p:pic>
        <p:nvPicPr>
          <p:cNvPr id="9" name="Espace réservé du contenu 8"/>
          <p:cNvPicPr>
            <a:picLocks noGrp="1" noChangeAspect="1"/>
          </p:cNvPicPr>
          <p:nvPr>
            <p:ph idx="1"/>
          </p:nvPr>
        </p:nvPicPr>
        <p:blipFill rotWithShape="1">
          <a:blip r:embed="rId2">
            <a:extLst>
              <a:ext uri="{28A0092B-C50C-407E-A947-70E740481C1C}">
                <a14:useLocalDpi xmlns:a14="http://schemas.microsoft.com/office/drawing/2010/main" val="0"/>
              </a:ext>
            </a:extLst>
          </a:blip>
          <a:srcRect t="1541" r="32264" b="44498"/>
          <a:stretch/>
        </p:blipFill>
        <p:spPr>
          <a:xfrm>
            <a:off x="2866935" y="3625730"/>
            <a:ext cx="6194644" cy="277587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764949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4188770-3FE3-56B5-B99A-A6434E28F0D1}"/>
              </a:ext>
            </a:extLst>
          </p:cNvPr>
          <p:cNvSpPr txBox="1"/>
          <p:nvPr/>
        </p:nvSpPr>
        <p:spPr>
          <a:xfrm>
            <a:off x="401949" y="1360953"/>
            <a:ext cx="11388102"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buFont typeface="Arial" panose="020B0604020202020204" pitchFamily="34" charset="0"/>
              <a:buChar char="•"/>
              <a:tabLst>
                <a:tab pos="937260"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Visuelles</a:t>
            </a:r>
          </a:p>
          <a:p>
            <a:pPr algn="just"/>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Réalisées à l’aide de plaquettes lumineuses ou de voyants magnétiques ou lumineux.</a:t>
            </a:r>
          </a:p>
        </p:txBody>
      </p:sp>
      <p:sp>
        <p:nvSpPr>
          <p:cNvPr id="4" name="ZoneTexte 3">
            <a:extLst>
              <a:ext uri="{FF2B5EF4-FFF2-40B4-BE49-F238E27FC236}">
                <a16:creationId xmlns:a16="http://schemas.microsoft.com/office/drawing/2014/main" id="{8A0CF5EB-F1C1-36FD-AF2A-CA6C73C4DD5F}"/>
              </a:ext>
            </a:extLst>
          </p:cNvPr>
          <p:cNvSpPr txBox="1"/>
          <p:nvPr/>
        </p:nvSpPr>
        <p:spPr>
          <a:xfrm>
            <a:off x="2655123" y="296122"/>
            <a:ext cx="770015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84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contrôles, alarmes, sécurités des circuits hydrauliques</a:t>
            </a:r>
          </a:p>
        </p:txBody>
      </p:sp>
      <p:sp>
        <p:nvSpPr>
          <p:cNvPr id="6" name="ZoneTexte 5">
            <a:extLst>
              <a:ext uri="{FF2B5EF4-FFF2-40B4-BE49-F238E27FC236}">
                <a16:creationId xmlns:a16="http://schemas.microsoft.com/office/drawing/2014/main" id="{8F21B6A6-0853-C8C1-31E2-87D3BC72BD5B}"/>
              </a:ext>
            </a:extLst>
          </p:cNvPr>
          <p:cNvSpPr txBox="1"/>
          <p:nvPr/>
        </p:nvSpPr>
        <p:spPr>
          <a:xfrm>
            <a:off x="5208225" y="737433"/>
            <a:ext cx="151206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Alarmes</a:t>
            </a:r>
            <a:endParaRPr lang="fr-FR" dirty="0"/>
          </a:p>
        </p:txBody>
      </p:sp>
      <p:pic>
        <p:nvPicPr>
          <p:cNvPr id="1026" name="Picture 2" descr="hydraulics | aircraftengineering">
            <a:extLst>
              <a:ext uri="{FF2B5EF4-FFF2-40B4-BE49-F238E27FC236}">
                <a16:creationId xmlns:a16="http://schemas.microsoft.com/office/drawing/2014/main" id="{31450C4E-5EDB-94D4-5CA7-4695A453A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795" y="2839711"/>
            <a:ext cx="4761809" cy="27348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737 Hydraulics Quiz">
            <a:extLst>
              <a:ext uri="{FF2B5EF4-FFF2-40B4-BE49-F238E27FC236}">
                <a16:creationId xmlns:a16="http://schemas.microsoft.com/office/drawing/2014/main" id="{B0A8C3F1-9904-455F-E3DB-0CDDD975F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859" y="2839711"/>
            <a:ext cx="5714141" cy="2657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059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4">
            <a:extLst>
              <a:ext uri="{FF2B5EF4-FFF2-40B4-BE49-F238E27FC236}">
                <a16:creationId xmlns:a16="http://schemas.microsoft.com/office/drawing/2014/main" id="{15C0BDAB-79D7-5392-1A26-B5BE824263F9}"/>
              </a:ext>
            </a:extLst>
          </p:cNvPr>
          <p:cNvPicPr>
            <a:picLocks noChangeAspect="1"/>
          </p:cNvPicPr>
          <p:nvPr/>
        </p:nvPicPr>
        <p:blipFill rotWithShape="1">
          <a:blip r:embed="rId2"/>
          <a:srcRect l="52491" t="14158" r="7756" b="45590"/>
          <a:stretch/>
        </p:blipFill>
        <p:spPr>
          <a:xfrm>
            <a:off x="7133948" y="1106765"/>
            <a:ext cx="3947711" cy="5492399"/>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8A0CF5EB-F1C1-36FD-AF2A-CA6C73C4DD5F}"/>
              </a:ext>
            </a:extLst>
          </p:cNvPr>
          <p:cNvSpPr txBox="1"/>
          <p:nvPr/>
        </p:nvSpPr>
        <p:spPr>
          <a:xfrm>
            <a:off x="2655123" y="296122"/>
            <a:ext cx="770015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84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contrôles, alarmes, sécurités des circuits hydrauliques</a:t>
            </a:r>
          </a:p>
        </p:txBody>
      </p:sp>
      <p:sp>
        <p:nvSpPr>
          <p:cNvPr id="8" name="ZoneTexte 7">
            <a:extLst>
              <a:ext uri="{FF2B5EF4-FFF2-40B4-BE49-F238E27FC236}">
                <a16:creationId xmlns:a16="http://schemas.microsoft.com/office/drawing/2014/main" id="{8F21B6A6-0853-C8C1-31E2-87D3BC72BD5B}"/>
              </a:ext>
            </a:extLst>
          </p:cNvPr>
          <p:cNvSpPr txBox="1"/>
          <p:nvPr/>
        </p:nvSpPr>
        <p:spPr>
          <a:xfrm>
            <a:off x="5208225" y="737433"/>
            <a:ext cx="151206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Alarmes</a:t>
            </a:r>
            <a:endParaRPr lang="fr-FR" dirty="0"/>
          </a:p>
        </p:txBody>
      </p:sp>
      <p:pic>
        <p:nvPicPr>
          <p:cNvPr id="4" name="Espace réservé du contenu 3"/>
          <p:cNvPicPr>
            <a:picLocks noGrp="1" noChangeAspect="1"/>
          </p:cNvPicPr>
          <p:nvPr>
            <p:ph idx="1"/>
          </p:nvPr>
        </p:nvPicPr>
        <p:blipFill rotWithShape="1">
          <a:blip r:embed="rId3">
            <a:extLst>
              <a:ext uri="{28A0092B-C50C-407E-A947-70E740481C1C}">
                <a14:useLocalDpi xmlns:a14="http://schemas.microsoft.com/office/drawing/2010/main" val="0"/>
              </a:ext>
            </a:extLst>
          </a:blip>
          <a:srcRect r="67731" b="57148"/>
          <a:stretch/>
        </p:blipFill>
        <p:spPr>
          <a:xfrm>
            <a:off x="813668" y="1836510"/>
            <a:ext cx="4923103" cy="3677417"/>
          </a:xfrm>
        </p:spPr>
      </p:pic>
    </p:spTree>
    <p:extLst>
      <p:ext uri="{BB962C8B-B14F-4D97-AF65-F5344CB8AC3E}">
        <p14:creationId xmlns:p14="http://schemas.microsoft.com/office/powerpoint/2010/main" val="733770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DBA23E9-C955-FF4A-120F-2DDCE598B62F}"/>
              </a:ext>
            </a:extLst>
          </p:cNvPr>
          <p:cNvSpPr txBox="1"/>
          <p:nvPr/>
        </p:nvSpPr>
        <p:spPr>
          <a:xfrm>
            <a:off x="345193" y="2963114"/>
            <a:ext cx="11063035" cy="150554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Bef>
                <a:spcPts val="300"/>
              </a:spcBef>
              <a:spcAft>
                <a:spcPts val="450"/>
              </a:spcAft>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Fonctionnent très souvent automatiquement (clapets de surpression, by-pass, de priorité, etc...) </a:t>
            </a:r>
          </a:p>
          <a:p>
            <a:pPr marL="285750" indent="-285750" algn="just">
              <a:lnSpc>
                <a:spcPct val="150000"/>
              </a:lnSpc>
              <a:spcBef>
                <a:spcPts val="300"/>
              </a:spcBef>
              <a:spcAft>
                <a:spcPts val="450"/>
              </a:spcAft>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P</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rotéger et éventuellement isoler le circuit ou l’élément.</a:t>
            </a:r>
          </a:p>
          <a:p>
            <a:pPr marL="285750" indent="-285750">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Aucune différence à ce niveau qu’il s’agisse d’un circuit normal, auxiliaire ou secours. </a:t>
            </a:r>
            <a:endParaRPr lang="fr-FR" dirty="0">
              <a:latin typeface="Times New Roman" panose="02020603050405020304" pitchFamily="18" charset="0"/>
              <a:cs typeface="Times New Roman" panose="02020603050405020304" pitchFamily="18" charset="0"/>
            </a:endParaRPr>
          </a:p>
        </p:txBody>
      </p:sp>
      <p:sp>
        <p:nvSpPr>
          <p:cNvPr id="4" name="ZoneTexte 3">
            <a:extLst>
              <a:ext uri="{FF2B5EF4-FFF2-40B4-BE49-F238E27FC236}">
                <a16:creationId xmlns:a16="http://schemas.microsoft.com/office/drawing/2014/main" id="{2E3871D2-3013-6307-035B-D360F533C8FA}"/>
              </a:ext>
            </a:extLst>
          </p:cNvPr>
          <p:cNvSpPr txBox="1"/>
          <p:nvPr/>
        </p:nvSpPr>
        <p:spPr>
          <a:xfrm>
            <a:off x="345194" y="4839674"/>
            <a:ext cx="11063034" cy="141577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Bef>
                <a:spcPts val="3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Chaque circuit est équipé de ses propres commandes, contrôles, alarmes et sécurités, </a:t>
            </a:r>
          </a:p>
          <a:p>
            <a:pPr marL="285750" indent="-285750" algn="just">
              <a:lnSpc>
                <a:spcPct val="150000"/>
              </a:lnSpc>
              <a:spcBef>
                <a:spcPts val="300"/>
              </a:spcBef>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Il</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sont souvent en tous points identiques l’une à l’autre </a:t>
            </a:r>
          </a:p>
          <a:p>
            <a:pPr marL="285750" indent="-285750" algn="just">
              <a:lnSpc>
                <a:spcPct val="150000"/>
              </a:lnSpc>
              <a:spcBef>
                <a:spcPts val="300"/>
              </a:spcBef>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E</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xemple : trois circuits hydrauliques: trois alarmes surchauffe ou trois alarmes basse pression.</a:t>
            </a:r>
          </a:p>
        </p:txBody>
      </p:sp>
      <p:sp>
        <p:nvSpPr>
          <p:cNvPr id="6" name="ZoneTexte 5">
            <a:extLst>
              <a:ext uri="{FF2B5EF4-FFF2-40B4-BE49-F238E27FC236}">
                <a16:creationId xmlns:a16="http://schemas.microsoft.com/office/drawing/2014/main" id="{81CF1DE5-A614-1E84-593E-7FE452162EA3}"/>
              </a:ext>
            </a:extLst>
          </p:cNvPr>
          <p:cNvSpPr txBox="1"/>
          <p:nvPr/>
        </p:nvSpPr>
        <p:spPr>
          <a:xfrm>
            <a:off x="345194" y="1076742"/>
            <a:ext cx="173240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Sécurités</a:t>
            </a:r>
            <a:endParaRPr lang="fr-FR" dirty="0"/>
          </a:p>
        </p:txBody>
      </p:sp>
      <p:pic>
        <p:nvPicPr>
          <p:cNvPr id="2050" name="Picture 2" descr="Clapet anti-retour pour avion léger - Andair Ltd. - à visser">
            <a:extLst>
              <a:ext uri="{FF2B5EF4-FFF2-40B4-BE49-F238E27FC236}">
                <a16:creationId xmlns:a16="http://schemas.microsoft.com/office/drawing/2014/main" id="{00E36A79-CC8D-A68C-9808-F004617E02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684" b="27665"/>
          <a:stretch/>
        </p:blipFill>
        <p:spPr bwMode="auto">
          <a:xfrm>
            <a:off x="4489462" y="1438661"/>
            <a:ext cx="2143125" cy="892629"/>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AEE0A489-6BF0-8436-7F56-6739D013BA3D}"/>
              </a:ext>
            </a:extLst>
          </p:cNvPr>
          <p:cNvSpPr txBox="1"/>
          <p:nvPr/>
        </p:nvSpPr>
        <p:spPr>
          <a:xfrm>
            <a:off x="2655123" y="285105"/>
            <a:ext cx="770015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84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Commandes, contrôles, alarmes, sécurités des circuits hydrauliques</a:t>
            </a:r>
          </a:p>
        </p:txBody>
      </p:sp>
    </p:spTree>
    <p:extLst>
      <p:ext uri="{BB962C8B-B14F-4D97-AF65-F5344CB8AC3E}">
        <p14:creationId xmlns:p14="http://schemas.microsoft.com/office/powerpoint/2010/main" val="8190377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5086" y="354730"/>
            <a:ext cx="5312227" cy="6173424"/>
          </a:xfrm>
        </p:spPr>
      </p:pic>
    </p:spTree>
    <p:extLst>
      <p:ext uri="{BB962C8B-B14F-4D97-AF65-F5344CB8AC3E}">
        <p14:creationId xmlns:p14="http://schemas.microsoft.com/office/powerpoint/2010/main" val="40655438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3ED7BEF-FB95-7990-2478-2CD69BA547FA}"/>
              </a:ext>
            </a:extLst>
          </p:cNvPr>
          <p:cNvSpPr txBox="1"/>
          <p:nvPr/>
        </p:nvSpPr>
        <p:spPr>
          <a:xfrm>
            <a:off x="231355" y="737983"/>
            <a:ext cx="7227061"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Selon Pascal (mathématicien du 17ème siècle):</a:t>
            </a:r>
          </a:p>
          <a:p>
            <a:pPr algn="just"/>
            <a:r>
              <a:rPr lang="fr-FR" b="1" i="1" dirty="0"/>
              <a:t>"Si une force est appliquée à un liquide dans un espace confiné, </a:t>
            </a:r>
          </a:p>
          <a:p>
            <a:pPr algn="just"/>
            <a:r>
              <a:rPr lang="fr-FR" b="1" i="1" dirty="0"/>
              <a:t>alors cette force sera ressentie également dans toutes les directions".</a:t>
            </a:r>
          </a:p>
        </p:txBody>
      </p:sp>
      <p:pic>
        <p:nvPicPr>
          <p:cNvPr id="6" name="Espace réservé du contenu 5">
            <a:extLst>
              <a:ext uri="{FF2B5EF4-FFF2-40B4-BE49-F238E27FC236}">
                <a16:creationId xmlns:a16="http://schemas.microsoft.com/office/drawing/2014/main" id="{747B5EF9-2D40-354B-9268-9DF4D801E0CE}"/>
              </a:ext>
            </a:extLst>
          </p:cNvPr>
          <p:cNvPicPr>
            <a:picLocks noGrp="1" noChangeAspect="1"/>
          </p:cNvPicPr>
          <p:nvPr>
            <p:ph idx="1"/>
          </p:nvPr>
        </p:nvPicPr>
        <p:blipFill rotWithShape="1">
          <a:blip r:embed="rId2"/>
          <a:srcRect l="36377" t="51923" r="41040" b="7697"/>
          <a:stretch/>
        </p:blipFill>
        <p:spPr bwMode="auto">
          <a:xfrm>
            <a:off x="7611919" y="2921130"/>
            <a:ext cx="3441649" cy="3461576"/>
          </a:xfrm>
          <a:prstGeom prst="rect">
            <a:avLst/>
          </a:prstGeom>
          <a:ln/>
          <a:extLst>
            <a:ext uri="{53640926-AAD7-44D8-BBD7-CCE9431645EC}">
              <a14:shadowObscured xmlns:a14="http://schemas.microsoft.com/office/drawing/2010/main"/>
            </a:ext>
          </a:extLst>
        </p:spPr>
        <p:style>
          <a:lnRef idx="2">
            <a:schemeClr val="accent2"/>
          </a:lnRef>
          <a:fillRef idx="1">
            <a:schemeClr val="lt1"/>
          </a:fillRef>
          <a:effectRef idx="0">
            <a:schemeClr val="accent2"/>
          </a:effectRef>
          <a:fontRef idx="minor">
            <a:schemeClr val="dk1"/>
          </a:fontRef>
        </p:style>
      </p:pic>
      <p:pic>
        <p:nvPicPr>
          <p:cNvPr id="1026" name="Picture 2" descr="Image dans Infobox.">
            <a:extLst>
              <a:ext uri="{FF2B5EF4-FFF2-40B4-BE49-F238E27FC236}">
                <a16:creationId xmlns:a16="http://schemas.microsoft.com/office/drawing/2014/main" id="{9673A61A-5F24-CAA4-C8A6-08273E1AB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3801" y="611953"/>
            <a:ext cx="2062288" cy="2157470"/>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D36E375F-C4B9-40CE-809D-3F689A50B5E9}"/>
              </a:ext>
            </a:extLst>
          </p:cNvPr>
          <p:cNvSpPr txBox="1"/>
          <p:nvPr/>
        </p:nvSpPr>
        <p:spPr>
          <a:xfrm>
            <a:off x="187288" y="2015315"/>
            <a:ext cx="7227062" cy="378885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force employée lorsqu'un système hydraulique est actionné est causée par la "pression".</a:t>
            </a:r>
          </a:p>
          <a:p>
            <a:pPr marL="285750" indent="-285750" algn="just">
              <a:lnSpc>
                <a:spcPct val="150000"/>
              </a:lnSpc>
              <a:buFont typeface="Arial" panose="020B0604020202020204" pitchFamily="34" charset="0"/>
              <a:buChar char="•"/>
            </a:pPr>
            <a:r>
              <a:rPr lang="fr-FR" dirty="0"/>
              <a:t>Cette force n'est pas délivrée par la pompe hydraulique. </a:t>
            </a:r>
          </a:p>
          <a:p>
            <a:pPr marL="285750" indent="-285750" algn="just">
              <a:lnSpc>
                <a:spcPct val="150000"/>
              </a:lnSpc>
              <a:buFont typeface="Arial" panose="020B0604020202020204" pitchFamily="34" charset="0"/>
              <a:buChar char="•"/>
            </a:pPr>
            <a:r>
              <a:rPr lang="fr-FR" dirty="0"/>
              <a:t>La pression hydraulique n'est créée que lorsqu'une tentative est faite pour comprimer les fluides, par conséquent, si un flux d'huile est pompé à travers un tube à extrémité ouverte, il n'y aura pas de pression, </a:t>
            </a:r>
          </a:p>
          <a:p>
            <a:pPr marL="285750" indent="-285750" algn="just">
              <a:lnSpc>
                <a:spcPct val="150000"/>
              </a:lnSpc>
              <a:buFont typeface="Arial" panose="020B0604020202020204" pitchFamily="34" charset="0"/>
              <a:buChar char="•"/>
            </a:pPr>
            <a:r>
              <a:rPr lang="fr-FR" dirty="0"/>
              <a:t>mais si l'extrémité du tube est bloquée et que l'huile ne peut pas s'échapper , la pression s'accumulera immédiatement.</a:t>
            </a:r>
          </a:p>
          <a:p>
            <a:pPr marL="285750" indent="-285750" algn="just">
              <a:lnSpc>
                <a:spcPct val="150000"/>
              </a:lnSpc>
              <a:buFont typeface="Arial" panose="020B0604020202020204" pitchFamily="34" charset="0"/>
              <a:buChar char="•"/>
            </a:pPr>
            <a:r>
              <a:rPr lang="fr-FR" dirty="0"/>
              <a:t>Sans une certaine forme de restriction, il ne peut y avoir de pression.</a:t>
            </a:r>
          </a:p>
        </p:txBody>
      </p:sp>
      <p:sp>
        <p:nvSpPr>
          <p:cNvPr id="7" name="ZoneTexte 6">
            <a:extLst>
              <a:ext uri="{FF2B5EF4-FFF2-40B4-BE49-F238E27FC236}">
                <a16:creationId xmlns:a16="http://schemas.microsoft.com/office/drawing/2014/main" id="{3D5F8DE3-6722-96CE-9317-2754A6EA4A8F}"/>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Tree>
    <p:extLst>
      <p:ext uri="{BB962C8B-B14F-4D97-AF65-F5344CB8AC3E}">
        <p14:creationId xmlns:p14="http://schemas.microsoft.com/office/powerpoint/2010/main" val="15186452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580">
            <a:extLst>
              <a:ext uri="{FF2B5EF4-FFF2-40B4-BE49-F238E27FC236}">
                <a16:creationId xmlns:a16="http://schemas.microsoft.com/office/drawing/2014/main" id="{514BF7F0-A575-DC5B-76EC-82BFC1E2A94E}"/>
              </a:ext>
            </a:extLst>
          </p:cNvPr>
          <p:cNvSpPr txBox="1">
            <a:spLocks noChangeArrowheads="1"/>
          </p:cNvSpPr>
          <p:nvPr/>
        </p:nvSpPr>
        <p:spPr bwMode="auto">
          <a:xfrm>
            <a:off x="2434727" y="2591988"/>
            <a:ext cx="8086381" cy="1231106"/>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algn="ctr" eaLnBrk="0" fontAlgn="base" hangingPunct="0">
              <a:spcBef>
                <a:spcPct val="0"/>
              </a:spcBef>
              <a:spcAft>
                <a:spcPct val="0"/>
              </a:spcAft>
            </a:pPr>
            <a:r>
              <a:rPr kumimoji="0" lang="fr-FR" altLang="fr-FR" sz="4000"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sz="40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sz="4000"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p>
          <a:p>
            <a:pPr lvl="0" algn="ctr" eaLnBrk="0" fontAlgn="base" hangingPunct="0">
              <a:spcBef>
                <a:spcPct val="0"/>
              </a:spcBef>
              <a:spcAft>
                <a:spcPct val="0"/>
              </a:spcAft>
            </a:pPr>
            <a:r>
              <a:rPr lang="fr-FR" altLang="fr-FR" sz="4000"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sz="4000"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3773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DBB3555-6747-4194-92D6-BE0232E4ECA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Text Box 1580">
            <a:extLst>
              <a:ext uri="{FF2B5EF4-FFF2-40B4-BE49-F238E27FC236}">
                <a16:creationId xmlns:a16="http://schemas.microsoft.com/office/drawing/2014/main" id="{0B582A1E-0836-B501-6AB4-214474A65586}"/>
              </a:ext>
            </a:extLst>
          </p:cNvPr>
          <p:cNvSpPr txBox="1">
            <a:spLocks noChangeArrowheads="1"/>
          </p:cNvSpPr>
          <p:nvPr/>
        </p:nvSpPr>
        <p:spPr bwMode="auto">
          <a:xfrm>
            <a:off x="2551075" y="91160"/>
            <a:ext cx="5854796" cy="27699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algn="ctr" eaLnBrk="0" fontAlgn="base" hangingPunct="0">
              <a:spcBef>
                <a:spcPct val="0"/>
              </a:spcBef>
              <a:spcAft>
                <a:spcPct val="0"/>
              </a:spcAft>
            </a:pP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31AE9A62-9B59-730F-1EA5-24007C7B83EE}"/>
              </a:ext>
            </a:extLst>
          </p:cNvPr>
          <p:cNvSpPr txBox="1"/>
          <p:nvPr/>
        </p:nvSpPr>
        <p:spPr>
          <a:xfrm>
            <a:off x="341523" y="1443210"/>
            <a:ext cx="6218793" cy="17084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spcBef>
                <a:spcPts val="300"/>
              </a:spcBef>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L</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es circuits, possèdent un certain nombre d’éléments indispensables à leur fonctionnement:</a:t>
            </a:r>
          </a:p>
          <a:p>
            <a:pPr marL="285750" indent="-285750" algn="just">
              <a:lnSpc>
                <a:spcPct val="200000"/>
              </a:lnSpc>
              <a:spcBef>
                <a:spcPts val="300"/>
              </a:spcBef>
              <a:buFont typeface="Arial" panose="020B0604020202020204" pitchFamily="34" charset="0"/>
              <a:buChar char="•"/>
            </a:pPr>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8257" y="823556"/>
            <a:ext cx="4323932" cy="5360665"/>
          </a:xfrm>
        </p:spPr>
      </p:pic>
    </p:spTree>
    <p:extLst>
      <p:ext uri="{BB962C8B-B14F-4D97-AF65-F5344CB8AC3E}">
        <p14:creationId xmlns:p14="http://schemas.microsoft.com/office/powerpoint/2010/main" val="6188771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8EEA3F2-86F3-4E4D-A89D-9A9AA02D8581}"/>
              </a:ext>
            </a:extLst>
          </p:cNvPr>
          <p:cNvSpPr txBox="1"/>
          <p:nvPr/>
        </p:nvSpPr>
        <p:spPr>
          <a:xfrm>
            <a:off x="4972738" y="514590"/>
            <a:ext cx="244849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Réservoir ou bâche </a:t>
            </a:r>
            <a:endParaRPr lang="fr-FR" dirty="0">
              <a:latin typeface="Times New Roman" panose="02020603050405020304" pitchFamily="18" charset="0"/>
              <a:cs typeface="Times New Roman" panose="02020603050405020304" pitchFamily="18" charset="0"/>
            </a:endParaRPr>
          </a:p>
        </p:txBody>
      </p:sp>
      <p:sp>
        <p:nvSpPr>
          <p:cNvPr id="6" name="Text Box 1580">
            <a:extLst>
              <a:ext uri="{FF2B5EF4-FFF2-40B4-BE49-F238E27FC236}">
                <a16:creationId xmlns:a16="http://schemas.microsoft.com/office/drawing/2014/main" id="{A8A79EDA-D580-BDF0-299B-C19DA4EDF37D}"/>
              </a:ext>
            </a:extLst>
          </p:cNvPr>
          <p:cNvSpPr txBox="1">
            <a:spLocks noChangeArrowheads="1"/>
          </p:cNvSpPr>
          <p:nvPr/>
        </p:nvSpPr>
        <p:spPr bwMode="auto">
          <a:xfrm>
            <a:off x="3509542" y="125639"/>
            <a:ext cx="5854796" cy="27699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eaLnBrk="0" fontAlgn="base" hangingPunct="0">
              <a:spcBef>
                <a:spcPct val="0"/>
              </a:spcBef>
              <a:spcAft>
                <a:spcPct val="0"/>
              </a:spcAft>
            </a:pP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ZoneTexte 2">
            <a:extLst>
              <a:ext uri="{FF2B5EF4-FFF2-40B4-BE49-F238E27FC236}">
                <a16:creationId xmlns:a16="http://schemas.microsoft.com/office/drawing/2014/main" id="{96DA4DC8-95A1-755B-17B7-33AA97468F18}"/>
              </a:ext>
            </a:extLst>
          </p:cNvPr>
          <p:cNvSpPr txBox="1"/>
          <p:nvPr/>
        </p:nvSpPr>
        <p:spPr>
          <a:xfrm>
            <a:off x="198304" y="1558486"/>
            <a:ext cx="6533002" cy="378206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gn="just">
              <a:lnSpc>
                <a:spcPct val="150000"/>
              </a:lnSpc>
              <a:buFont typeface="Arial" panose="020B0604020202020204" pitchFamily="34" charset="0"/>
              <a:buChar char="•"/>
            </a:pPr>
            <a:r>
              <a:rPr lang="fr-FR" sz="1800" b="0" i="0" u="none" strike="noStrike" spc="0" dirty="0">
                <a:solidFill>
                  <a:srgbClr val="000000"/>
                </a:solidFill>
                <a:effectLst/>
                <a:latin typeface="Calibri" panose="020F0502020204030204" pitchFamily="34" charset="0"/>
                <a:ea typeface="Book Antiqua" panose="02040602050305030304" pitchFamily="18" charset="0"/>
                <a:cs typeface="Book Antiqua" panose="02040602050305030304" pitchFamily="18" charset="0"/>
              </a:rPr>
              <a:t>Un réservoir fournit à la fois un espace de stockage pour le fluide du système et un espace d'air suffisant pour permettre toute variation de fluide;</a:t>
            </a:r>
            <a:endParaRPr lang="fr-FR" dirty="0"/>
          </a:p>
          <a:p>
            <a:pPr marL="285750" indent="-285750" algn="just">
              <a:lnSpc>
                <a:spcPct val="150000"/>
              </a:lnSpc>
              <a:buFont typeface="Arial" panose="020B0604020202020204" pitchFamily="34" charset="0"/>
              <a:buChar char="•"/>
            </a:pPr>
            <a:endParaRPr lang="fr-FR" dirty="0">
              <a:effectLst/>
              <a:latin typeface="Times New Roman" panose="02020603050405020304" pitchFamily="18" charset="0"/>
              <a:ea typeface="Times New Roman" panose="02020603050405020304" pitchFamily="18" charset="0"/>
            </a:endParaRPr>
          </a:p>
          <a:p>
            <a:pPr marL="285750" indent="-285750" algn="just">
              <a:lnSpc>
                <a:spcPct val="150000"/>
              </a:lnSpc>
              <a:buFont typeface="Arial" panose="020B0604020202020204" pitchFamily="34" charset="0"/>
              <a:buChar char="•"/>
            </a:pPr>
            <a:r>
              <a:rPr lang="fr-FR" dirty="0">
                <a:effectLst/>
                <a:latin typeface="Times New Roman" panose="02020603050405020304" pitchFamily="18" charset="0"/>
                <a:ea typeface="Times New Roman" panose="02020603050405020304" pitchFamily="18" charset="0"/>
              </a:rPr>
              <a:t>Il fournit la quantité de liquide nécessaire au fonctionnement correct du circuit. </a:t>
            </a:r>
          </a:p>
          <a:p>
            <a:pPr marL="285750" indent="-285750" algn="just">
              <a:lnSpc>
                <a:spcPct val="150000"/>
              </a:lnSpc>
              <a:buFont typeface="Arial" panose="020B0604020202020204" pitchFamily="34" charset="0"/>
              <a:buChar char="•"/>
            </a:pPr>
            <a:r>
              <a:rPr lang="fr-FR" dirty="0">
                <a:effectLst/>
                <a:latin typeface="Times New Roman" panose="02020603050405020304" pitchFamily="18" charset="0"/>
                <a:ea typeface="Times New Roman" panose="02020603050405020304" pitchFamily="18" charset="0"/>
              </a:rPr>
              <a:t>La capacité de la bâche dépend de l’importance et du nombre de servitudes desservies par le circuit.</a:t>
            </a:r>
          </a:p>
          <a:p>
            <a:pPr marL="285750" indent="-285750" algn="just">
              <a:lnSpc>
                <a:spcPct val="150000"/>
              </a:lnSpc>
              <a:buFont typeface="Arial" panose="020B0604020202020204" pitchFamily="34" charset="0"/>
              <a:buChar char="•"/>
            </a:pPr>
            <a:r>
              <a:rPr lang="fr-FR" dirty="0">
                <a:effectLst/>
                <a:latin typeface="Times New Roman" panose="02020603050405020304" pitchFamily="18" charset="0"/>
                <a:ea typeface="Times New Roman" panose="02020603050405020304" pitchFamily="18" charset="0"/>
              </a:rPr>
              <a:t>Le plein se fait soit par gravité, soit sous pression.</a:t>
            </a:r>
          </a:p>
        </p:txBody>
      </p:sp>
      <p:pic>
        <p:nvPicPr>
          <p:cNvPr id="3074" name="Picture 2" descr="Réservoir hydraulique préssurisé, utilisé souvent dans les avions !">
            <a:extLst>
              <a:ext uri="{FF2B5EF4-FFF2-40B4-BE49-F238E27FC236}">
                <a16:creationId xmlns:a16="http://schemas.microsoft.com/office/drawing/2014/main" id="{722A19D0-DEB5-03B1-646B-9C0493A96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450" y="1814512"/>
            <a:ext cx="4295775" cy="32289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3304456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D4DBA2D-274E-C25E-398D-B00BFD8DEC9E}"/>
              </a:ext>
            </a:extLst>
          </p:cNvPr>
          <p:cNvSpPr txBox="1"/>
          <p:nvPr/>
        </p:nvSpPr>
        <p:spPr>
          <a:xfrm>
            <a:off x="180400" y="995874"/>
            <a:ext cx="6976432" cy="38318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1320800" lvl="0" algn="l">
              <a:lnSpc>
                <a:spcPct val="150000"/>
              </a:lnSpc>
              <a:buClr>
                <a:srgbClr val="000000"/>
              </a:buClr>
              <a:buSzPts val="1200"/>
              <a:tabLst>
                <a:tab pos="480060" algn="l"/>
              </a:tabLst>
            </a:pPr>
            <a:r>
              <a:rPr lang="fr-FR" sz="1800" dirty="0">
                <a:effectLst/>
                <a:latin typeface="Times New Roman" panose="02020603050405020304" pitchFamily="18" charset="0"/>
                <a:ea typeface="Times New Roman" panose="02020603050405020304" pitchFamily="18" charset="0"/>
              </a:rPr>
              <a:t>Il doit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compenser les pertes de liquide occasionnées par les fuites externes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absorber les variations de volume dues :</a:t>
            </a:r>
          </a:p>
          <a:p>
            <a:pPr marL="742950" lvl="1" indent="-285750" algn="just">
              <a:lnSpc>
                <a:spcPct val="150000"/>
              </a:lnSpc>
              <a:buClr>
                <a:srgbClr val="000000"/>
              </a:buClr>
              <a:buSzPts val="1200"/>
              <a:buFont typeface="Courier New" panose="02070309020205020404" pitchFamily="49" charset="0"/>
              <a:buChar char="o"/>
              <a:tabLst>
                <a:tab pos="560070" algn="l"/>
              </a:tabLst>
            </a:pPr>
            <a:r>
              <a:rPr lang="fr-FR"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à l’expansion thermique ;</a:t>
            </a:r>
          </a:p>
          <a:p>
            <a:pPr marL="742950" lvl="1" indent="-285750" algn="just">
              <a:lnSpc>
                <a:spcPct val="150000"/>
              </a:lnSpc>
              <a:buClr>
                <a:srgbClr val="000000"/>
              </a:buClr>
              <a:buSzPts val="1200"/>
              <a:buFont typeface="Courier New" panose="02070309020205020404" pitchFamily="49" charset="0"/>
              <a:buChar char="o"/>
              <a:tabLst>
                <a:tab pos="560070" algn="l"/>
              </a:tabLst>
            </a:pPr>
            <a:r>
              <a:rPr lang="fr-FR"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à la fonction des organes du circuit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assurer la séparation de l’air contenu dans le liquide;</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permettre le filtrage du fluide en provenance du circuit (retour) ;</a:t>
            </a:r>
          </a:p>
          <a:p>
            <a:pPr marL="285750" indent="-285750"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éventuellement, permettre une réserve de secours (compartiment inférieur</a:t>
            </a:r>
            <a:r>
              <a:rPr lang="fr-FR" sz="1800" dirty="0" smtClean="0">
                <a:effectLst/>
                <a:latin typeface="Times New Roman" panose="02020603050405020304" pitchFamily="18" charset="0"/>
                <a:ea typeface="Times New Roman" panose="02020603050405020304" pitchFamily="18" charset="0"/>
              </a:rPr>
              <a:t>).</a:t>
            </a:r>
            <a:endParaRPr lang="fr-FR" sz="1800" dirty="0">
              <a:effectLst/>
              <a:latin typeface="Times New Roman" panose="02020603050405020304" pitchFamily="18" charset="0"/>
              <a:ea typeface="Times New Roman" panose="02020603050405020304" pitchFamily="18" charset="0"/>
            </a:endParaRPr>
          </a:p>
        </p:txBody>
      </p:sp>
      <p:sp>
        <p:nvSpPr>
          <p:cNvPr id="10" name="ZoneTexte 9">
            <a:extLst>
              <a:ext uri="{FF2B5EF4-FFF2-40B4-BE49-F238E27FC236}">
                <a16:creationId xmlns:a16="http://schemas.microsoft.com/office/drawing/2014/main" id="{DFB24B76-A522-4D83-2D76-3A06180DA08D}"/>
              </a:ext>
            </a:extLst>
          </p:cNvPr>
          <p:cNvSpPr txBox="1"/>
          <p:nvPr/>
        </p:nvSpPr>
        <p:spPr>
          <a:xfrm>
            <a:off x="4972738" y="514590"/>
            <a:ext cx="244849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Réservoir ou bâche </a:t>
            </a:r>
            <a:endParaRPr lang="fr-FR" dirty="0">
              <a:latin typeface="Times New Roman" panose="02020603050405020304" pitchFamily="18" charset="0"/>
              <a:cs typeface="Times New Roman" panose="02020603050405020304" pitchFamily="18" charset="0"/>
            </a:endParaRPr>
          </a:p>
        </p:txBody>
      </p:sp>
      <p:sp>
        <p:nvSpPr>
          <p:cNvPr id="11" name="Text Box 1580">
            <a:extLst>
              <a:ext uri="{FF2B5EF4-FFF2-40B4-BE49-F238E27FC236}">
                <a16:creationId xmlns:a16="http://schemas.microsoft.com/office/drawing/2014/main" id="{042E2FD3-B4C4-40FD-BAB3-477219400C57}"/>
              </a:ext>
            </a:extLst>
          </p:cNvPr>
          <p:cNvSpPr txBox="1">
            <a:spLocks noChangeArrowheads="1"/>
          </p:cNvSpPr>
          <p:nvPr/>
        </p:nvSpPr>
        <p:spPr bwMode="auto">
          <a:xfrm>
            <a:off x="3509542" y="125639"/>
            <a:ext cx="5854796" cy="27699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eaLnBrk="0" fontAlgn="base" hangingPunct="0">
              <a:spcBef>
                <a:spcPct val="0"/>
              </a:spcBef>
              <a:spcAft>
                <a:spcPct val="0"/>
              </a:spcAft>
            </a:pP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3" name="Espace réservé du contenu 8">
            <a:extLst>
              <a:ext uri="{FF2B5EF4-FFF2-40B4-BE49-F238E27FC236}">
                <a16:creationId xmlns:a16="http://schemas.microsoft.com/office/drawing/2014/main" id="{C2502057-B11E-7CFA-BAB3-ECB47B1C924A}"/>
              </a:ext>
            </a:extLst>
          </p:cNvPr>
          <p:cNvPicPr>
            <a:picLocks noGrp="1" noChangeAspect="1"/>
          </p:cNvPicPr>
          <p:nvPr>
            <p:ph idx="1"/>
          </p:nvPr>
        </p:nvPicPr>
        <p:blipFill rotWithShape="1">
          <a:blip r:embed="rId2"/>
          <a:srcRect l="31723" t="22606" r="30679" b="28672"/>
          <a:stretch/>
        </p:blipFill>
        <p:spPr>
          <a:xfrm>
            <a:off x="7270849" y="1701174"/>
            <a:ext cx="4740751" cy="3455652"/>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544335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266E27B-2758-B597-C2EF-1EE93E62EC51}"/>
              </a:ext>
            </a:extLst>
          </p:cNvPr>
          <p:cNvSpPr txBox="1"/>
          <p:nvPr/>
        </p:nvSpPr>
        <p:spPr>
          <a:xfrm>
            <a:off x="192622" y="5175643"/>
            <a:ext cx="11806756" cy="87357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5113"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Une épaisseur suffisante pour supporter la pressurisation (3 à 4 bars) et </a:t>
            </a:r>
            <a:endParaRPr lang="fr-FR" dirty="0">
              <a:latin typeface="Times New Roman" panose="02020603050405020304" pitchFamily="18" charset="0"/>
              <a:ea typeface="Times New Roman" panose="02020603050405020304" pitchFamily="18" charset="0"/>
            </a:endParaRPr>
          </a:p>
          <a:p>
            <a:pPr indent="265113"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Ils sont pour la plupart, situées au-dessus des pompes : alimentation par gravité en cas de panne du circuit de pressurisation.</a:t>
            </a:r>
          </a:p>
        </p:txBody>
      </p:sp>
      <p:sp>
        <p:nvSpPr>
          <p:cNvPr id="3" name="ZoneTexte 2">
            <a:extLst>
              <a:ext uri="{FF2B5EF4-FFF2-40B4-BE49-F238E27FC236}">
                <a16:creationId xmlns:a16="http://schemas.microsoft.com/office/drawing/2014/main" id="{7296D99F-9ABE-E851-CDA2-B6D3DC8847FA}"/>
              </a:ext>
            </a:extLst>
          </p:cNvPr>
          <p:cNvSpPr txBox="1"/>
          <p:nvPr/>
        </p:nvSpPr>
        <p:spPr>
          <a:xfrm>
            <a:off x="4972738" y="514590"/>
            <a:ext cx="244849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Réservoir ou bâche </a:t>
            </a:r>
            <a:endParaRPr lang="fr-FR" dirty="0">
              <a:latin typeface="Times New Roman" panose="02020603050405020304" pitchFamily="18" charset="0"/>
              <a:cs typeface="Times New Roman" panose="02020603050405020304" pitchFamily="18" charset="0"/>
            </a:endParaRPr>
          </a:p>
        </p:txBody>
      </p:sp>
      <p:sp>
        <p:nvSpPr>
          <p:cNvPr id="4" name="Text Box 1580">
            <a:extLst>
              <a:ext uri="{FF2B5EF4-FFF2-40B4-BE49-F238E27FC236}">
                <a16:creationId xmlns:a16="http://schemas.microsoft.com/office/drawing/2014/main" id="{0573965F-5783-7BA3-717A-7B30BE2EB38F}"/>
              </a:ext>
            </a:extLst>
          </p:cNvPr>
          <p:cNvSpPr txBox="1">
            <a:spLocks noChangeArrowheads="1"/>
          </p:cNvSpPr>
          <p:nvPr/>
        </p:nvSpPr>
        <p:spPr bwMode="auto">
          <a:xfrm>
            <a:off x="3509542" y="125639"/>
            <a:ext cx="5854796" cy="27699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eaLnBrk="0" fontAlgn="base" hangingPunct="0">
              <a:spcBef>
                <a:spcPct val="0"/>
              </a:spcBef>
              <a:spcAft>
                <a:spcPct val="0"/>
              </a:spcAft>
            </a:pP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100" name="Picture 4" descr="Bâches hydrauliques">
            <a:extLst>
              <a:ext uri="{FF2B5EF4-FFF2-40B4-BE49-F238E27FC236}">
                <a16:creationId xmlns:a16="http://schemas.microsoft.com/office/drawing/2014/main" id="{A0CC3A65-5593-A761-FD7E-56E05A7E5F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45" b="12457"/>
          <a:stretch/>
        </p:blipFill>
        <p:spPr bwMode="auto">
          <a:xfrm>
            <a:off x="4682167" y="1003205"/>
            <a:ext cx="7317211" cy="3508231"/>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69E5988E-2C79-5EFD-D019-81D1AD3D093F}"/>
              </a:ext>
            </a:extLst>
          </p:cNvPr>
          <p:cNvSpPr txBox="1"/>
          <p:nvPr/>
        </p:nvSpPr>
        <p:spPr>
          <a:xfrm>
            <a:off x="192622" y="2156964"/>
            <a:ext cx="4379378" cy="170456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92100" indent="-838200" algn="just">
              <a:lnSpc>
                <a:spcPct val="150000"/>
              </a:lnSpc>
            </a:pPr>
            <a:r>
              <a:rPr lang="fr-FR" sz="1800" dirty="0">
                <a:effectLst/>
                <a:latin typeface="Times New Roman" panose="02020603050405020304" pitchFamily="18" charset="0"/>
                <a:ea typeface="Times New Roman" panose="02020603050405020304" pitchFamily="18" charset="0"/>
              </a:rPr>
              <a:t>Les bâches sont généralement réalisées soit :</a:t>
            </a:r>
          </a:p>
          <a:p>
            <a:pPr marL="342900" lvl="0" indent="-342900" algn="just">
              <a:lnSpc>
                <a:spcPct val="150000"/>
              </a:lnSpc>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en acier inoxydable ;</a:t>
            </a:r>
          </a:p>
          <a:p>
            <a:pPr marL="342900" lvl="0" indent="-342900" algn="just">
              <a:lnSpc>
                <a:spcPct val="150000"/>
              </a:lnSpc>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en alliage léger (AGS) ;</a:t>
            </a:r>
          </a:p>
          <a:p>
            <a:pPr marL="342900" lvl="0" indent="-342900" algn="just">
              <a:lnSpc>
                <a:spcPct val="150000"/>
              </a:lnSpc>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en matériaux composites (Kevlar/époxy)</a:t>
            </a:r>
          </a:p>
        </p:txBody>
      </p:sp>
    </p:spTree>
    <p:extLst>
      <p:ext uri="{BB962C8B-B14F-4D97-AF65-F5344CB8AC3E}">
        <p14:creationId xmlns:p14="http://schemas.microsoft.com/office/powerpoint/2010/main" val="274475979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266E27B-2758-B597-C2EF-1EE93E62EC51}"/>
              </a:ext>
            </a:extLst>
          </p:cNvPr>
          <p:cNvSpPr txBox="1"/>
          <p:nvPr/>
        </p:nvSpPr>
        <p:spPr>
          <a:xfrm>
            <a:off x="387655" y="4131841"/>
            <a:ext cx="11071951"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92100" algn="just"/>
            <a:r>
              <a:rPr lang="fr-FR" sz="1800" dirty="0">
                <a:effectLst/>
                <a:latin typeface="Times New Roman" panose="02020603050405020304" pitchFamily="18" charset="0"/>
                <a:ea typeface="Times New Roman" panose="02020603050405020304" pitchFamily="18" charset="0"/>
              </a:rPr>
              <a:t>Elles sont équipées :</a:t>
            </a:r>
          </a:p>
          <a:p>
            <a:pPr marL="342900" lvl="0" indent="-342900" algn="just">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d’un indicateur de niveau (lecture directe + transmission poste pilotage) ;</a:t>
            </a:r>
          </a:p>
          <a:p>
            <a:pPr marL="342900" lvl="0" indent="-342900" algn="just">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d’un module de pressurisation ;</a:t>
            </a:r>
          </a:p>
          <a:p>
            <a:pPr marL="342900" lvl="0" indent="-342900" algn="just">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d’un filtre (circuit retour): Si celui-ci n’est pas à l’intérieur de la bâche, il est situé à </a:t>
            </a:r>
            <a:r>
              <a:rPr lang="fr-FR" sz="1800" dirty="0">
                <a:effectLst/>
                <a:latin typeface="Times New Roman" panose="02020603050405020304" pitchFamily="18" charset="0"/>
                <a:ea typeface="Times New Roman" panose="02020603050405020304" pitchFamily="18" charset="0"/>
              </a:rPr>
              <a:t>proximité dans un module ;</a:t>
            </a:r>
          </a:p>
          <a:p>
            <a:pPr marL="342900" lvl="0" indent="-342900" algn="just">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de raccords différents (aspirations, retours, etc...) ;</a:t>
            </a:r>
          </a:p>
          <a:p>
            <a:pPr marL="342900" lvl="0" indent="-342900" algn="just">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d’une sonde de surchauffe ;</a:t>
            </a:r>
          </a:p>
          <a:p>
            <a:pPr marL="342900" lvl="0" indent="-342900" algn="just">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d’un dispositif anti-émulsion ;</a:t>
            </a:r>
          </a:p>
          <a:p>
            <a:pPr marL="342900" lvl="0" indent="-342900" algn="just">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d’un dispositif anti-g. ;</a:t>
            </a:r>
          </a:p>
          <a:p>
            <a:pPr marL="342900" lvl="0" indent="-342900" algn="l">
              <a:buClr>
                <a:srgbClr val="000000"/>
              </a:buClr>
              <a:buSzPts val="1200"/>
              <a:buFont typeface="Arial" panose="020B0604020202020204" pitchFamily="34" charset="0"/>
              <a:buChar char="•"/>
              <a:tabLst>
                <a:tab pos="561340" algn="l"/>
              </a:tabLst>
            </a:pPr>
            <a:r>
              <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quelquefois d’une réserve (compartiment inférieur qui alimente la génération secours).</a:t>
            </a:r>
          </a:p>
        </p:txBody>
      </p:sp>
      <p:sp>
        <p:nvSpPr>
          <p:cNvPr id="3" name="ZoneTexte 2">
            <a:extLst>
              <a:ext uri="{FF2B5EF4-FFF2-40B4-BE49-F238E27FC236}">
                <a16:creationId xmlns:a16="http://schemas.microsoft.com/office/drawing/2014/main" id="{7296D99F-9ABE-E851-CDA2-B6D3DC8847FA}"/>
              </a:ext>
            </a:extLst>
          </p:cNvPr>
          <p:cNvSpPr txBox="1"/>
          <p:nvPr/>
        </p:nvSpPr>
        <p:spPr>
          <a:xfrm>
            <a:off x="4972738" y="514590"/>
            <a:ext cx="244849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Réservoir ou bâche </a:t>
            </a:r>
            <a:endParaRPr lang="fr-FR" dirty="0">
              <a:latin typeface="Times New Roman" panose="02020603050405020304" pitchFamily="18" charset="0"/>
              <a:cs typeface="Times New Roman" panose="02020603050405020304" pitchFamily="18" charset="0"/>
            </a:endParaRPr>
          </a:p>
        </p:txBody>
      </p:sp>
      <p:sp>
        <p:nvSpPr>
          <p:cNvPr id="4" name="Text Box 1580">
            <a:extLst>
              <a:ext uri="{FF2B5EF4-FFF2-40B4-BE49-F238E27FC236}">
                <a16:creationId xmlns:a16="http://schemas.microsoft.com/office/drawing/2014/main" id="{0573965F-5783-7BA3-717A-7B30BE2EB38F}"/>
              </a:ext>
            </a:extLst>
          </p:cNvPr>
          <p:cNvSpPr txBox="1">
            <a:spLocks noChangeArrowheads="1"/>
          </p:cNvSpPr>
          <p:nvPr/>
        </p:nvSpPr>
        <p:spPr bwMode="auto">
          <a:xfrm>
            <a:off x="3509542" y="125639"/>
            <a:ext cx="5854796" cy="27699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eaLnBrk="0" fontAlgn="base" hangingPunct="0">
              <a:spcBef>
                <a:spcPct val="0"/>
              </a:spcBef>
              <a:spcAft>
                <a:spcPct val="0"/>
              </a:spcAft>
            </a:pP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Espace réservé du contenu 8">
            <a:extLst>
              <a:ext uri="{FF2B5EF4-FFF2-40B4-BE49-F238E27FC236}">
                <a16:creationId xmlns:a16="http://schemas.microsoft.com/office/drawing/2014/main" id="{03BD32AD-71F6-E297-3D34-F3E792ED6187}"/>
              </a:ext>
            </a:extLst>
          </p:cNvPr>
          <p:cNvPicPr>
            <a:picLocks noGrp="1" noChangeAspect="1"/>
          </p:cNvPicPr>
          <p:nvPr>
            <p:ph idx="1"/>
          </p:nvPr>
        </p:nvPicPr>
        <p:blipFill rotWithShape="1">
          <a:blip r:embed="rId2"/>
          <a:srcRect l="31723" t="22606" r="30679" b="28672"/>
          <a:stretch/>
        </p:blipFill>
        <p:spPr>
          <a:xfrm>
            <a:off x="6718855" y="995874"/>
            <a:ext cx="4740751" cy="2961587"/>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588407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266E27B-2758-B597-C2EF-1EE93E62EC51}"/>
              </a:ext>
            </a:extLst>
          </p:cNvPr>
          <p:cNvSpPr txBox="1"/>
          <p:nvPr/>
        </p:nvSpPr>
        <p:spPr>
          <a:xfrm>
            <a:off x="253390" y="2329830"/>
            <a:ext cx="5530466" cy="25355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lnSpc>
                <a:spcPct val="150000"/>
              </a:lnSpc>
            </a:pPr>
            <a:r>
              <a:rPr lang="fr-FR" sz="1800" dirty="0">
                <a:effectLst/>
                <a:latin typeface="Times New Roman" panose="02020603050405020304" pitchFamily="18" charset="0"/>
                <a:ea typeface="Times New Roman" panose="02020603050405020304" pitchFamily="18" charset="0"/>
              </a:rPr>
              <a:t>Sur les circuits hydrauliques actuels, </a:t>
            </a:r>
          </a:p>
          <a:p>
            <a:pPr indent="363538"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les bâches possèdent un volume inférieur à celles utilisées antérieurement (ancienne génération équipée de pompes à capacité constante). </a:t>
            </a:r>
          </a:p>
          <a:p>
            <a:pPr indent="363538"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rPr>
              <a:t>Mais, sont plus fortement pressurisées compte tenu de l’important débit des pompes autorégulatrices.</a:t>
            </a:r>
          </a:p>
        </p:txBody>
      </p:sp>
      <p:sp>
        <p:nvSpPr>
          <p:cNvPr id="3" name="ZoneTexte 2">
            <a:extLst>
              <a:ext uri="{FF2B5EF4-FFF2-40B4-BE49-F238E27FC236}">
                <a16:creationId xmlns:a16="http://schemas.microsoft.com/office/drawing/2014/main" id="{7296D99F-9ABE-E851-CDA2-B6D3DC8847FA}"/>
              </a:ext>
            </a:extLst>
          </p:cNvPr>
          <p:cNvSpPr txBox="1"/>
          <p:nvPr/>
        </p:nvSpPr>
        <p:spPr>
          <a:xfrm>
            <a:off x="4972738" y="514590"/>
            <a:ext cx="244849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Réservoir ou bâche </a:t>
            </a:r>
            <a:endParaRPr lang="fr-FR" dirty="0">
              <a:latin typeface="Times New Roman" panose="02020603050405020304" pitchFamily="18" charset="0"/>
              <a:cs typeface="Times New Roman" panose="02020603050405020304" pitchFamily="18" charset="0"/>
            </a:endParaRPr>
          </a:p>
        </p:txBody>
      </p:sp>
      <p:sp>
        <p:nvSpPr>
          <p:cNvPr id="4" name="Text Box 1580">
            <a:extLst>
              <a:ext uri="{FF2B5EF4-FFF2-40B4-BE49-F238E27FC236}">
                <a16:creationId xmlns:a16="http://schemas.microsoft.com/office/drawing/2014/main" id="{0573965F-5783-7BA3-717A-7B30BE2EB38F}"/>
              </a:ext>
            </a:extLst>
          </p:cNvPr>
          <p:cNvSpPr txBox="1">
            <a:spLocks noChangeArrowheads="1"/>
          </p:cNvSpPr>
          <p:nvPr/>
        </p:nvSpPr>
        <p:spPr bwMode="auto">
          <a:xfrm>
            <a:off x="3509542" y="125639"/>
            <a:ext cx="5854796" cy="27699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eaLnBrk="0" fontAlgn="base" hangingPunct="0">
              <a:spcBef>
                <a:spcPct val="0"/>
              </a:spcBef>
              <a:spcAft>
                <a:spcPct val="0"/>
              </a:spcAft>
            </a:pP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6" name="Picture 2" descr="Réservoir hydraulique préssurisé, utilisé souvent dans les avions !">
            <a:extLst>
              <a:ext uri="{FF2B5EF4-FFF2-40B4-BE49-F238E27FC236}">
                <a16:creationId xmlns:a16="http://schemas.microsoft.com/office/drawing/2014/main" id="{966B539A-F4AB-078A-1450-4EAFF19C4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450" y="1814512"/>
            <a:ext cx="4295775" cy="32289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1713094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A4C676C-12BC-F8F3-2158-2370C126073E}"/>
              </a:ext>
            </a:extLst>
          </p:cNvPr>
          <p:cNvSpPr txBox="1"/>
          <p:nvPr/>
        </p:nvSpPr>
        <p:spPr>
          <a:xfrm>
            <a:off x="314440" y="1780343"/>
            <a:ext cx="8135497" cy="3297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lnSpc>
                <a:spcPct val="150000"/>
              </a:lnSpc>
              <a:spcBef>
                <a:spcPts val="300"/>
              </a:spcBef>
              <a:spcAft>
                <a:spcPts val="1220"/>
              </a:spcAft>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Elle est indispensable sur les avions volant en altitude élevée, </a:t>
            </a:r>
          </a:p>
          <a:p>
            <a:pPr indent="-838200" algn="just">
              <a:lnSpc>
                <a:spcPct val="150000"/>
              </a:lnSpc>
              <a:spcBef>
                <a:spcPts val="300"/>
              </a:spcBef>
              <a:spcAft>
                <a:spcPts val="1220"/>
              </a:spcAft>
            </a:pPr>
            <a:r>
              <a:rPr lang="fr-FR" dirty="0">
                <a:latin typeface="Times New Roman" panose="02020603050405020304" pitchFamily="18" charset="0"/>
                <a:ea typeface="Times New Roman" panose="02020603050405020304" pitchFamily="18" charset="0"/>
                <a:cs typeface="Times New Roman" panose="02020603050405020304" pitchFamily="18" charset="0"/>
              </a:rPr>
              <a:t>Il </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maintien constante l’a</a:t>
            </a:r>
            <a:r>
              <a:rPr lang="fr-FR" sz="1800" u="sng"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fr-FR" sz="1800" u="sng" spc="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entation des pompes ce qui évite :</a:t>
            </a:r>
          </a:p>
          <a:p>
            <a:pPr algn="just">
              <a:lnSpc>
                <a:spcPct val="150000"/>
              </a:lnSpc>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 formation de poches de vapeur à l’aspiration risque de perturber le rendement des pompes voire leur désamorçage : c’est le phénomène s’appelle cavitation. </a:t>
            </a:r>
          </a:p>
          <a:p>
            <a:pPr algn="just">
              <a:lnSpc>
                <a:spcPct val="150000"/>
              </a:lnSpc>
            </a:pPr>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Il résultent de :</a:t>
            </a:r>
            <a:endPar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a:p>
            <a:pPr marL="285750" indent="-285750" algn="just">
              <a:lnSpc>
                <a:spcPct val="150000"/>
              </a:lnSpc>
              <a:buFont typeface="Courier New" panose="02070309020205020404" pitchFamily="49" charset="0"/>
              <a:buChar char="o"/>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l’élévation de la température du liquide </a:t>
            </a:r>
          </a:p>
          <a:p>
            <a:pPr marL="285750" indent="-285750" algn="just">
              <a:lnSpc>
                <a:spcPct val="150000"/>
              </a:lnSpc>
              <a:buFont typeface="Courier New" panose="02070309020205020404" pitchFamily="49" charset="0"/>
              <a:buChar char="o"/>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ainsi que de son brassage (travail pompes + servitudes).</a:t>
            </a:r>
          </a:p>
        </p:txBody>
      </p:sp>
      <p:sp>
        <p:nvSpPr>
          <p:cNvPr id="6" name="ZoneTexte 5">
            <a:extLst>
              <a:ext uri="{FF2B5EF4-FFF2-40B4-BE49-F238E27FC236}">
                <a16:creationId xmlns:a16="http://schemas.microsoft.com/office/drawing/2014/main" id="{0902638B-D661-0AF1-0337-2CECD406E631}"/>
              </a:ext>
            </a:extLst>
          </p:cNvPr>
          <p:cNvSpPr txBox="1"/>
          <p:nvPr/>
        </p:nvSpPr>
        <p:spPr>
          <a:xfrm>
            <a:off x="4695481" y="537103"/>
            <a:ext cx="28010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Pressurisation des bâches</a:t>
            </a:r>
            <a:endParaRPr lang="fr-FR" dirty="0"/>
          </a:p>
        </p:txBody>
      </p:sp>
      <p:sp>
        <p:nvSpPr>
          <p:cNvPr id="4" name="Text Box 1580">
            <a:extLst>
              <a:ext uri="{FF2B5EF4-FFF2-40B4-BE49-F238E27FC236}">
                <a16:creationId xmlns:a16="http://schemas.microsoft.com/office/drawing/2014/main" id="{5F903689-F866-E289-1474-3316BB62840B}"/>
              </a:ext>
            </a:extLst>
          </p:cNvPr>
          <p:cNvSpPr txBox="1">
            <a:spLocks noChangeArrowheads="1"/>
          </p:cNvSpPr>
          <p:nvPr/>
        </p:nvSpPr>
        <p:spPr bwMode="auto">
          <a:xfrm>
            <a:off x="3509542" y="125639"/>
            <a:ext cx="5854796" cy="27699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eaLnBrk="0" fontAlgn="base" hangingPunct="0">
              <a:spcBef>
                <a:spcPct val="0"/>
              </a:spcBef>
              <a:spcAft>
                <a:spcPct val="0"/>
              </a:spcAft>
            </a:pP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DC0D95C7-CA9A-BA48-C0C2-CFF7B9454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3325" y="2281236"/>
            <a:ext cx="2857500" cy="22955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5815836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BB285B-6018-DC93-0012-B875CB8249AE}"/>
              </a:ext>
            </a:extLst>
          </p:cNvPr>
          <p:cNvSpPr txBox="1"/>
          <p:nvPr/>
        </p:nvSpPr>
        <p:spPr>
          <a:xfrm>
            <a:off x="1730876" y="4254407"/>
            <a:ext cx="4758828" cy="23237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749300" indent="-838200" algn="ctr">
              <a:lnSpc>
                <a:spcPct val="150000"/>
              </a:lnSpc>
              <a:spcBef>
                <a:spcPts val="300"/>
              </a:spcBef>
              <a:spcAft>
                <a:spcPts val="0"/>
              </a:spcAft>
            </a:pPr>
            <a:r>
              <a:rPr lang="fr-FR" sz="1800" b="1" dirty="0" smtClean="0">
                <a:effectLst/>
                <a:ea typeface="Times New Roman" panose="02020603050405020304" pitchFamily="18" charset="0"/>
              </a:rPr>
              <a:t>Pressurisation </a:t>
            </a:r>
            <a:r>
              <a:rPr lang="fr-FR" sz="1800" b="1" dirty="0">
                <a:effectLst/>
                <a:ea typeface="Times New Roman" panose="02020603050405020304" pitchFamily="18" charset="0"/>
              </a:rPr>
              <a:t>par air</a:t>
            </a:r>
          </a:p>
          <a:p>
            <a:pPr algn="just">
              <a:lnSpc>
                <a:spcPct val="150000"/>
              </a:lnSpc>
              <a:spcBef>
                <a:spcPts val="300"/>
              </a:spcBef>
              <a:spcAft>
                <a:spcPts val="0"/>
              </a:spcAft>
            </a:pPr>
            <a:r>
              <a:rPr lang="fr-FR" sz="1800" dirty="0">
                <a:effectLst/>
                <a:ea typeface="Times New Roman" panose="02020603050405020304" pitchFamily="18" charset="0"/>
              </a:rPr>
              <a:t>Le prélèvement d’air s’effectue </a:t>
            </a:r>
            <a:endParaRPr lang="fr-FR" sz="1800" dirty="0" smtClean="0">
              <a:effectLst/>
              <a:ea typeface="Times New Roman" panose="02020603050405020304" pitchFamily="18" charset="0"/>
            </a:endParaRPr>
          </a:p>
          <a:p>
            <a:pPr marL="285750" indent="-285750" algn="just">
              <a:lnSpc>
                <a:spcPct val="150000"/>
              </a:lnSpc>
              <a:spcBef>
                <a:spcPts val="300"/>
              </a:spcBef>
              <a:spcAft>
                <a:spcPts val="0"/>
              </a:spcAft>
              <a:buFont typeface="Arial" panose="020B0604020202020204" pitchFamily="34" charset="0"/>
              <a:buChar char="•"/>
            </a:pPr>
            <a:r>
              <a:rPr lang="fr-FR" sz="1800" dirty="0" smtClean="0">
                <a:effectLst/>
                <a:ea typeface="Times New Roman" panose="02020603050405020304" pitchFamily="18" charset="0"/>
              </a:rPr>
              <a:t>compresseurs </a:t>
            </a:r>
            <a:r>
              <a:rPr lang="fr-FR" sz="1800" dirty="0">
                <a:effectLst/>
                <a:ea typeface="Times New Roman" panose="02020603050405020304" pitchFamily="18" charset="0"/>
              </a:rPr>
              <a:t>HP des GTR, </a:t>
            </a:r>
            <a:endParaRPr lang="fr-FR" sz="1800" dirty="0" smtClean="0">
              <a:effectLst/>
              <a:ea typeface="Times New Roman" panose="02020603050405020304" pitchFamily="18" charset="0"/>
            </a:endParaRPr>
          </a:p>
          <a:p>
            <a:pPr marL="285750" indent="-285750" algn="just">
              <a:lnSpc>
                <a:spcPct val="150000"/>
              </a:lnSpc>
              <a:spcBef>
                <a:spcPts val="300"/>
              </a:spcBef>
              <a:spcAft>
                <a:spcPts val="0"/>
              </a:spcAft>
              <a:buFont typeface="Arial" panose="020B0604020202020204" pitchFamily="34" charset="0"/>
              <a:buChar char="•"/>
            </a:pPr>
            <a:r>
              <a:rPr lang="fr-FR" sz="1800" dirty="0" smtClean="0">
                <a:effectLst/>
                <a:ea typeface="Times New Roman" panose="02020603050405020304" pitchFamily="18" charset="0"/>
              </a:rPr>
              <a:t>APU </a:t>
            </a:r>
          </a:p>
          <a:p>
            <a:pPr marL="285750" indent="-285750" algn="just">
              <a:lnSpc>
                <a:spcPct val="150000"/>
              </a:lnSpc>
              <a:spcBef>
                <a:spcPts val="300"/>
              </a:spcBef>
              <a:spcAft>
                <a:spcPts val="0"/>
              </a:spcAft>
              <a:buFont typeface="Arial" panose="020B0604020202020204" pitchFamily="34" charset="0"/>
              <a:buChar char="•"/>
            </a:pPr>
            <a:r>
              <a:rPr lang="fr-FR" sz="1800" dirty="0" smtClean="0">
                <a:effectLst/>
                <a:ea typeface="Times New Roman" panose="02020603050405020304" pitchFamily="18" charset="0"/>
              </a:rPr>
              <a:t>groupe </a:t>
            </a:r>
            <a:r>
              <a:rPr lang="fr-FR" sz="1800" dirty="0">
                <a:effectLst/>
                <a:ea typeface="Times New Roman" panose="02020603050405020304" pitchFamily="18" charset="0"/>
              </a:rPr>
              <a:t>de parc pneumatique, </a:t>
            </a:r>
            <a:endParaRPr lang="fr-FR" sz="1800" dirty="0" smtClean="0">
              <a:effectLst/>
              <a:ea typeface="Times New Roman" panose="02020603050405020304" pitchFamily="18" charset="0"/>
            </a:endParaRPr>
          </a:p>
        </p:txBody>
      </p:sp>
      <p:sp>
        <p:nvSpPr>
          <p:cNvPr id="6" name="ZoneTexte 5">
            <a:extLst>
              <a:ext uri="{FF2B5EF4-FFF2-40B4-BE49-F238E27FC236}">
                <a16:creationId xmlns:a16="http://schemas.microsoft.com/office/drawing/2014/main" id="{F6D530C7-891F-073E-1BF3-0FCAC4C126BC}"/>
              </a:ext>
            </a:extLst>
          </p:cNvPr>
          <p:cNvSpPr txBox="1"/>
          <p:nvPr/>
        </p:nvSpPr>
        <p:spPr>
          <a:xfrm>
            <a:off x="4695481" y="537103"/>
            <a:ext cx="28010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Pressurisation des bâches</a:t>
            </a:r>
            <a:endParaRPr lang="fr-FR" dirty="0"/>
          </a:p>
        </p:txBody>
      </p:sp>
      <p:sp>
        <p:nvSpPr>
          <p:cNvPr id="7" name="Text Box 1580">
            <a:extLst>
              <a:ext uri="{FF2B5EF4-FFF2-40B4-BE49-F238E27FC236}">
                <a16:creationId xmlns:a16="http://schemas.microsoft.com/office/drawing/2014/main" id="{F3B37050-EF41-DD32-F79E-C49FE0F52F3E}"/>
              </a:ext>
            </a:extLst>
          </p:cNvPr>
          <p:cNvSpPr txBox="1">
            <a:spLocks noChangeArrowheads="1"/>
          </p:cNvSpPr>
          <p:nvPr/>
        </p:nvSpPr>
        <p:spPr bwMode="auto">
          <a:xfrm>
            <a:off x="3509542" y="125639"/>
            <a:ext cx="5854796" cy="27699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eaLnBrk="0" fontAlgn="base" hangingPunct="0">
              <a:spcBef>
                <a:spcPct val="0"/>
              </a:spcBef>
              <a:spcAft>
                <a:spcPct val="0"/>
              </a:spcAft>
            </a:pP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2050" name="Picture 2" descr="Aircraft Hydraulic System Components">
            <a:extLst>
              <a:ext uri="{FF2B5EF4-FFF2-40B4-BE49-F238E27FC236}">
                <a16:creationId xmlns:a16="http://schemas.microsoft.com/office/drawing/2014/main" id="{3D5CCAF2-6381-93F8-C453-B62BAB82D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4293" y="721769"/>
            <a:ext cx="2809875" cy="37814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ircraft hydraulic system components">
            <a:extLst>
              <a:ext uri="{FF2B5EF4-FFF2-40B4-BE49-F238E27FC236}">
                <a16:creationId xmlns:a16="http://schemas.microsoft.com/office/drawing/2014/main" id="{C66A3EF0-17D8-AEF0-64EE-E2893878D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073" y="1225149"/>
            <a:ext cx="3038475" cy="2590800"/>
          </a:xfrm>
          <a:prstGeom prst="rect">
            <a:avLst/>
          </a:prstGeom>
          <a:extLst/>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448061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56A11405-B550-972A-55F2-A0868719C1FD}"/>
              </a:ext>
            </a:extLst>
          </p:cNvPr>
          <p:cNvSpPr txBox="1"/>
          <p:nvPr/>
        </p:nvSpPr>
        <p:spPr>
          <a:xfrm>
            <a:off x="405597" y="2480322"/>
            <a:ext cx="4299332" cy="31502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spcBef>
                <a:spcPts val="300"/>
              </a:spcBef>
              <a:spcAft>
                <a:spcPts val="0"/>
              </a:spcAft>
            </a:pPr>
            <a:r>
              <a:rPr lang="fr-FR" sz="1800" dirty="0">
                <a:effectLst/>
                <a:ea typeface="Times New Roman" panose="02020603050405020304" pitchFamily="18" charset="0"/>
              </a:rPr>
              <a:t>Ce circuit est constitué :</a:t>
            </a:r>
          </a:p>
          <a:p>
            <a:pPr marL="342900" lvl="0" indent="-342900" algn="just">
              <a:lnSpc>
                <a:spcPct val="150000"/>
              </a:lnSpc>
              <a:spcBef>
                <a:spcPts val="300"/>
              </a:spcBef>
              <a:spcAft>
                <a:spcPts val="0"/>
              </a:spcAft>
              <a:buClr>
                <a:srgbClr val="000000"/>
              </a:buClr>
              <a:buSzPts val="1200"/>
              <a:buFont typeface="Arial" panose="020B0604020202020204" pitchFamily="34" charset="0"/>
              <a:buChar char="•"/>
              <a:tabLst>
                <a:tab pos="563880" algn="l"/>
              </a:tabLst>
            </a:pPr>
            <a:r>
              <a:rPr lang="fr-FR" sz="1800" u="none" strike="noStrike" spc="0" dirty="0">
                <a:effectLst/>
                <a:ea typeface="Times New Roman" panose="02020603050405020304" pitchFamily="18" charset="0"/>
                <a:cs typeface="Times New Roman" panose="02020603050405020304" pitchFamily="18" charset="0"/>
              </a:rPr>
              <a:t>d’un détendeur (50 PSI) ;</a:t>
            </a:r>
          </a:p>
          <a:p>
            <a:pPr marL="342900" lvl="0" indent="-342900" algn="just">
              <a:lnSpc>
                <a:spcPct val="150000"/>
              </a:lnSpc>
              <a:spcBef>
                <a:spcPts val="300"/>
              </a:spcBef>
              <a:spcAft>
                <a:spcPts val="0"/>
              </a:spcAft>
              <a:buClr>
                <a:srgbClr val="000000"/>
              </a:buClr>
              <a:buSzPts val="1200"/>
              <a:buFont typeface="Arial" panose="020B0604020202020204" pitchFamily="34" charset="0"/>
              <a:buChar char="•"/>
              <a:tabLst>
                <a:tab pos="563880" algn="l"/>
              </a:tabLst>
            </a:pPr>
            <a:r>
              <a:rPr lang="fr-FR" sz="1800" u="none" strike="noStrike" spc="0" dirty="0">
                <a:effectLst/>
                <a:ea typeface="Times New Roman" panose="02020603050405020304" pitchFamily="18" charset="0"/>
                <a:cs typeface="Times New Roman" panose="02020603050405020304" pitchFamily="18" charset="0"/>
              </a:rPr>
              <a:t>d’un clapet de surpression (60 PSI) ;</a:t>
            </a:r>
          </a:p>
          <a:p>
            <a:pPr marL="342900" lvl="0" indent="-342900" algn="just">
              <a:lnSpc>
                <a:spcPct val="150000"/>
              </a:lnSpc>
              <a:spcBef>
                <a:spcPts val="300"/>
              </a:spcBef>
              <a:spcAft>
                <a:spcPts val="0"/>
              </a:spcAft>
              <a:buClr>
                <a:srgbClr val="000000"/>
              </a:buClr>
              <a:buSzPts val="1200"/>
              <a:buFont typeface="Arial" panose="020B0604020202020204" pitchFamily="34" charset="0"/>
              <a:buChar char="•"/>
              <a:tabLst>
                <a:tab pos="563880" algn="l"/>
              </a:tabLst>
            </a:pPr>
            <a:r>
              <a:rPr lang="fr-FR" sz="1800" u="none" strike="noStrike" spc="0" dirty="0">
                <a:effectLst/>
                <a:ea typeface="Times New Roman" panose="02020603050405020304" pitchFamily="18" charset="0"/>
                <a:cs typeface="Times New Roman" panose="02020603050405020304" pitchFamily="18" charset="0"/>
              </a:rPr>
              <a:t>d’un clapet de dépression (- 1 PSI) ;</a:t>
            </a:r>
          </a:p>
          <a:p>
            <a:pPr marL="342900" lvl="0" indent="-342900" algn="just">
              <a:lnSpc>
                <a:spcPct val="150000"/>
              </a:lnSpc>
              <a:spcBef>
                <a:spcPts val="300"/>
              </a:spcBef>
              <a:spcAft>
                <a:spcPts val="0"/>
              </a:spcAft>
              <a:buClr>
                <a:srgbClr val="000000"/>
              </a:buClr>
              <a:buSzPts val="1200"/>
              <a:buFont typeface="Arial" panose="020B0604020202020204" pitchFamily="34" charset="0"/>
              <a:buChar char="•"/>
              <a:tabLst>
                <a:tab pos="563880" algn="l"/>
              </a:tabLst>
            </a:pPr>
            <a:r>
              <a:rPr lang="fr-FR" sz="1800" u="none" strike="noStrike" spc="0" dirty="0">
                <a:effectLst/>
                <a:ea typeface="Times New Roman" panose="02020603050405020304" pitchFamily="18" charset="0"/>
                <a:cs typeface="Times New Roman" panose="02020603050405020304" pitchFamily="18" charset="0"/>
              </a:rPr>
              <a:t>d’un manomètre ;</a:t>
            </a:r>
          </a:p>
          <a:p>
            <a:pPr marL="285750" lvl="0" indent="-285750" algn="just">
              <a:lnSpc>
                <a:spcPct val="150000"/>
              </a:lnSpc>
              <a:spcBef>
                <a:spcPts val="300"/>
              </a:spcBef>
              <a:spcAft>
                <a:spcPts val="1360"/>
              </a:spcAft>
              <a:buClr>
                <a:srgbClr val="000000"/>
              </a:buClr>
              <a:buSzPts val="1200"/>
              <a:buFont typeface="Arial" panose="020B0604020202020204" pitchFamily="34" charset="0"/>
              <a:buChar char="•"/>
              <a:tabLst>
                <a:tab pos="563880" algn="l"/>
              </a:tabLst>
            </a:pPr>
            <a:r>
              <a:rPr lang="fr-FR" sz="1800" u="none" strike="noStrike" spc="0" dirty="0">
                <a:effectLst/>
                <a:ea typeface="Times New Roman" panose="02020603050405020304" pitchFamily="18" charset="0"/>
                <a:cs typeface="Times New Roman" panose="02020603050405020304" pitchFamily="18" charset="0"/>
              </a:rPr>
              <a:t>d’un détecteur (</a:t>
            </a:r>
            <a:r>
              <a:rPr lang="fr-FR" sz="1800" u="none" strike="noStrike" spc="0" dirty="0" err="1">
                <a:effectLst/>
                <a:ea typeface="Times New Roman" panose="02020603050405020304" pitchFamily="18" charset="0"/>
                <a:cs typeface="Times New Roman" panose="02020603050405020304" pitchFamily="18" charset="0"/>
              </a:rPr>
              <a:t>mano-contact</a:t>
            </a:r>
            <a:r>
              <a:rPr lang="fr-FR" sz="1800" u="none" strike="noStrike" spc="0" dirty="0">
                <a:effectLst/>
                <a:ea typeface="Times New Roman" panose="02020603050405020304" pitchFamily="18" charset="0"/>
                <a:cs typeface="Times New Roman" panose="02020603050405020304" pitchFamily="18" charset="0"/>
              </a:rPr>
              <a:t>) de BP du circuit.</a:t>
            </a:r>
          </a:p>
        </p:txBody>
      </p:sp>
      <p:sp>
        <p:nvSpPr>
          <p:cNvPr id="10" name="ZoneTexte 9">
            <a:extLst>
              <a:ext uri="{FF2B5EF4-FFF2-40B4-BE49-F238E27FC236}">
                <a16:creationId xmlns:a16="http://schemas.microsoft.com/office/drawing/2014/main" id="{F10208FE-E38A-3430-D2F3-670DFAE51147}"/>
              </a:ext>
            </a:extLst>
          </p:cNvPr>
          <p:cNvSpPr txBox="1"/>
          <p:nvPr/>
        </p:nvSpPr>
        <p:spPr>
          <a:xfrm>
            <a:off x="4695481" y="537103"/>
            <a:ext cx="28010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Pressurisation des bâches</a:t>
            </a:r>
            <a:endParaRPr lang="fr-FR" dirty="0"/>
          </a:p>
        </p:txBody>
      </p:sp>
      <p:sp>
        <p:nvSpPr>
          <p:cNvPr id="11" name="Text Box 1580">
            <a:extLst>
              <a:ext uri="{FF2B5EF4-FFF2-40B4-BE49-F238E27FC236}">
                <a16:creationId xmlns:a16="http://schemas.microsoft.com/office/drawing/2014/main" id="{CDA41A63-88B6-1F19-E620-F425DCD05397}"/>
              </a:ext>
            </a:extLst>
          </p:cNvPr>
          <p:cNvSpPr txBox="1">
            <a:spLocks noChangeArrowheads="1"/>
          </p:cNvSpPr>
          <p:nvPr/>
        </p:nvSpPr>
        <p:spPr bwMode="auto">
          <a:xfrm>
            <a:off x="3509542" y="125639"/>
            <a:ext cx="5854796" cy="276999"/>
          </a:xfrm>
          <a:prstGeom prst="rect">
            <a:avLst/>
          </a:prstGeom>
          <a:ln/>
        </p:spPr>
        <p:style>
          <a:lnRef idx="2">
            <a:schemeClr val="accent2"/>
          </a:lnRef>
          <a:fillRef idx="1">
            <a:schemeClr val="lt1"/>
          </a:fillRef>
          <a:effectRef idx="0">
            <a:schemeClr val="accent2"/>
          </a:effectRef>
          <a:fontRef idx="minor">
            <a:schemeClr val="dk1"/>
          </a:fontRef>
        </p:style>
        <p:txBody>
          <a:bodyPr vert="horz" wrap="square" lIns="0" tIns="0" rIns="0" bIns="0" numCol="1" anchor="t" anchorCtr="0" compatLnSpc="1">
            <a:prstTxWarp prst="textNoShape">
              <a:avLst/>
            </a:prstTxWarp>
            <a:spAutoFit/>
          </a:bodyPr>
          <a:lstStyle/>
          <a:p>
            <a:pPr lvl="0" eaLnBrk="0" fontAlgn="base" hangingPunct="0">
              <a:spcBef>
                <a:spcPct val="0"/>
              </a:spcBef>
              <a:spcAft>
                <a:spcPct val="0"/>
              </a:spcAft>
            </a:pP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Description et </a:t>
            </a:r>
            <a:r>
              <a:rPr kumimoji="0" lang="fr-FR" altLang="fr-FR"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fonctionnement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t>
            </a:r>
            <a:r>
              <a:rPr lang="fr-FR" altLang="fr-FR" dirty="0">
                <a:latin typeface="Times New Roman" panose="02020603050405020304" pitchFamily="18" charset="0"/>
                <a:ea typeface="Times New Roman" panose="02020603050405020304" pitchFamily="18" charset="0"/>
                <a:cs typeface="Times New Roman" panose="02020603050405020304" pitchFamily="18" charset="0"/>
              </a:rPr>
              <a:t>des éléments </a:t>
            </a:r>
            <a:r>
              <a:rPr kumimoji="0" lang="fr-FR" altLang="fr-FR" b="0" i="0" u="none" strike="noStrike" cap="none" normalizeH="0" baseline="0" dirty="0" bmk="">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constitutifs</a:t>
            </a:r>
            <a:endPar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03236EF4-CE3F-54AD-D69A-2E4A2FA52D30}"/>
              </a:ext>
            </a:extLst>
          </p:cNvPr>
          <p:cNvSpPr txBox="1"/>
          <p:nvPr/>
        </p:nvSpPr>
        <p:spPr>
          <a:xfrm>
            <a:off x="2674344" y="1047047"/>
            <a:ext cx="780269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Circuit de pressurisation des bâches hydrauliques A300</a:t>
            </a:r>
            <a:endParaRPr lang="fr-FR" dirty="0"/>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0505" y="1749425"/>
            <a:ext cx="6455906" cy="4351338"/>
          </a:xfrm>
        </p:spPr>
      </p:pic>
    </p:spTree>
    <p:extLst>
      <p:ext uri="{BB962C8B-B14F-4D97-AF65-F5344CB8AC3E}">
        <p14:creationId xmlns:p14="http://schemas.microsoft.com/office/powerpoint/2010/main" val="41802115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F16DA3F-49EA-7255-1004-9BE9AB8B8B51}"/>
              </a:ext>
            </a:extLst>
          </p:cNvPr>
          <p:cNvSpPr txBox="1"/>
          <p:nvPr/>
        </p:nvSpPr>
        <p:spPr>
          <a:xfrm>
            <a:off x="121185" y="2866041"/>
            <a:ext cx="11611779"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Une pompe est nécessaire pour fournir un débit de fluide dans le système.</a:t>
            </a:r>
          </a:p>
          <a:p>
            <a:pPr marL="285750" indent="-285750">
              <a:lnSpc>
                <a:spcPct val="150000"/>
              </a:lnSpc>
              <a:buFont typeface="Arial" panose="020B0604020202020204" pitchFamily="34" charset="0"/>
              <a:buChar char="•"/>
            </a:pPr>
            <a:r>
              <a:rPr lang="fr-FR" dirty="0"/>
              <a:t>Une certaine forme de restriction est nécessaire pour obtenir une pression. </a:t>
            </a:r>
          </a:p>
          <a:p>
            <a:pPr marL="285750" indent="-285750">
              <a:lnSpc>
                <a:spcPct val="150000"/>
              </a:lnSpc>
              <a:buFont typeface="Arial" panose="020B0604020202020204" pitchFamily="34" charset="0"/>
              <a:buChar char="•"/>
            </a:pPr>
            <a:r>
              <a:rPr lang="fr-FR" dirty="0"/>
              <a:t>Cette restriction est assurée par des pistons mobiles qui se déplacent en avant ou en arrière dans des cylindres: vérins hydrauliques.</a:t>
            </a:r>
          </a:p>
          <a:p>
            <a:pPr marL="285750" indent="-285750">
              <a:lnSpc>
                <a:spcPct val="150000"/>
              </a:lnSpc>
              <a:buFont typeface="Arial" panose="020B0604020202020204" pitchFamily="34" charset="0"/>
              <a:buChar char="•"/>
            </a:pPr>
            <a:r>
              <a:rPr lang="fr-FR" dirty="0"/>
              <a:t>La puissance requise pour faire fonctionner différents composants, tels que : train d'atterrissage, volets, spoilers, de roue de direction avant, etc.. varie en fonction de leur taille et de leur chargement</a:t>
            </a:r>
          </a:p>
          <a:p>
            <a:pPr marL="285750" indent="-285750">
              <a:lnSpc>
                <a:spcPct val="150000"/>
              </a:lnSpc>
              <a:buFont typeface="Arial" panose="020B0604020202020204" pitchFamily="34" charset="0"/>
              <a:buChar char="•"/>
            </a:pPr>
            <a:r>
              <a:rPr lang="fr-FR" dirty="0"/>
              <a:t>La pression hydraulique constante.</a:t>
            </a:r>
          </a:p>
          <a:p>
            <a:pPr marL="285750" indent="-285750">
              <a:lnSpc>
                <a:spcPct val="150000"/>
              </a:lnSpc>
              <a:buFont typeface="Arial" panose="020B0604020202020204" pitchFamily="34" charset="0"/>
              <a:buChar char="•"/>
            </a:pPr>
            <a:r>
              <a:rPr lang="fr-FR" dirty="0"/>
              <a:t>Il faut varier la taille des pistons de l'actionneur</a:t>
            </a:r>
          </a:p>
        </p:txBody>
      </p:sp>
      <p:pic>
        <p:nvPicPr>
          <p:cNvPr id="2050" name="Picture 2" descr="vérin hydraulique double effet, prix usine, forces20x32-long205x255">
            <a:extLst>
              <a:ext uri="{FF2B5EF4-FFF2-40B4-BE49-F238E27FC236}">
                <a16:creationId xmlns:a16="http://schemas.microsoft.com/office/drawing/2014/main" id="{FC0DAF3D-5D6D-891B-9F9F-648C85B17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438" y="971780"/>
            <a:ext cx="3419475" cy="1333500"/>
          </a:xfrm>
          <a:prstGeom prst="rect">
            <a:avLst/>
          </a:prstGeom>
        </p:spPr>
        <p:style>
          <a:lnRef idx="2">
            <a:schemeClr val="accent2"/>
          </a:lnRef>
          <a:fillRef idx="1">
            <a:schemeClr val="lt1"/>
          </a:fillRef>
          <a:effectRef idx="0">
            <a:schemeClr val="accent2"/>
          </a:effectRef>
          <a:fontRef idx="minor">
            <a:schemeClr val="dk1"/>
          </a:fontRef>
        </p:style>
      </p:pic>
      <p:pic>
        <p:nvPicPr>
          <p:cNvPr id="2052" name="Picture 4" descr="Protégé : Chaîne d'action hydraulique → Les vérins hydrauliques - BAC PRO  MSPC">
            <a:extLst>
              <a:ext uri="{FF2B5EF4-FFF2-40B4-BE49-F238E27FC236}">
                <a16:creationId xmlns:a16="http://schemas.microsoft.com/office/drawing/2014/main" id="{C7BD73CE-7299-CF85-B9C9-A525265C8C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125" y="1110523"/>
            <a:ext cx="3500437" cy="1276350"/>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2FF31448-0EC1-F2C4-B427-243815754F6E}"/>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Tree>
    <p:extLst>
      <p:ext uri="{BB962C8B-B14F-4D97-AF65-F5344CB8AC3E}">
        <p14:creationId xmlns:p14="http://schemas.microsoft.com/office/powerpoint/2010/main" val="359791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12A76B2-814B-8631-A62D-97572F23BB3A}"/>
              </a:ext>
            </a:extLst>
          </p:cNvPr>
          <p:cNvSpPr txBox="1"/>
          <p:nvPr/>
        </p:nvSpPr>
        <p:spPr>
          <a:xfrm>
            <a:off x="328981" y="1157157"/>
            <a:ext cx="11050256" cy="242887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838200" algn="just">
              <a:spcBef>
                <a:spcPts val="300"/>
              </a:spcBef>
              <a:spcAft>
                <a:spcPts val="1360"/>
              </a:spcAft>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C’est la haute pression hydraulique fournie par les pompes qui assure la pressurisation, d’où le nom d’auto-pressurisation. </a:t>
            </a:r>
          </a:p>
          <a:p>
            <a:pPr indent="-838200" algn="just">
              <a:spcBef>
                <a:spcPts val="300"/>
              </a:spcBef>
              <a:spcAft>
                <a:spcPts val="1360"/>
              </a:spcAft>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L’air et le liquide n’étant plus en contact, les risques d’émulsion sont minimisés.</a:t>
            </a:r>
          </a:p>
          <a:p>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Le piston supérieur soumis à la HP (3 000 PSI) implique au piston inférieur solidaire une force qui s’applique directement sur la chambre BP</a:t>
            </a:r>
          </a:p>
          <a:p>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Cette bâche est équipée des éléments de contrôle, alarmes et sécurité, habituels (jauge, surchauffe, colmatage filtre, surpression, etc...).</a:t>
            </a:r>
          </a:p>
        </p:txBody>
      </p:sp>
      <p:sp>
        <p:nvSpPr>
          <p:cNvPr id="6" name="ZoneTexte 5">
            <a:extLst>
              <a:ext uri="{FF2B5EF4-FFF2-40B4-BE49-F238E27FC236}">
                <a16:creationId xmlns:a16="http://schemas.microsoft.com/office/drawing/2014/main" id="{9D70BC13-6B63-352E-2C36-B583D1570DB7}"/>
              </a:ext>
            </a:extLst>
          </p:cNvPr>
          <p:cNvSpPr txBox="1"/>
          <p:nvPr/>
        </p:nvSpPr>
        <p:spPr>
          <a:xfrm>
            <a:off x="4695481" y="203666"/>
            <a:ext cx="280103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Pressurisation des bâches</a:t>
            </a:r>
            <a:endParaRPr lang="fr-FR" dirty="0"/>
          </a:p>
        </p:txBody>
      </p:sp>
      <p:sp>
        <p:nvSpPr>
          <p:cNvPr id="2" name="AutoShape 2" descr="aircraft hydraulic system operation">
            <a:extLst>
              <a:ext uri="{FF2B5EF4-FFF2-40B4-BE49-F238E27FC236}">
                <a16:creationId xmlns:a16="http://schemas.microsoft.com/office/drawing/2014/main" id="{7313595F-E052-9E31-1616-06D7439A71E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76" name="Picture 4">
            <a:extLst>
              <a:ext uri="{FF2B5EF4-FFF2-40B4-BE49-F238E27FC236}">
                <a16:creationId xmlns:a16="http://schemas.microsoft.com/office/drawing/2014/main" id="{637C1CE7-52F1-E548-5FDB-89EE6AAA5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80" y="3848048"/>
            <a:ext cx="3306585" cy="2803204"/>
          </a:xfrm>
          <a:prstGeom prst="rect">
            <a:avLst/>
          </a:prstGeom>
        </p:spPr>
        <p:style>
          <a:lnRef idx="2">
            <a:schemeClr val="accent2"/>
          </a:lnRef>
          <a:fillRef idx="1">
            <a:schemeClr val="lt1"/>
          </a:fillRef>
          <a:effectRef idx="0">
            <a:schemeClr val="accent2"/>
          </a:effectRef>
          <a:fontRef idx="minor">
            <a:schemeClr val="dk1"/>
          </a:fontRef>
        </p:style>
      </p:pic>
      <p:pic>
        <p:nvPicPr>
          <p:cNvPr id="3078" name="Picture 6">
            <a:extLst>
              <a:ext uri="{FF2B5EF4-FFF2-40B4-BE49-F238E27FC236}">
                <a16:creationId xmlns:a16="http://schemas.microsoft.com/office/drawing/2014/main" id="{67E7EDE7-C21F-DF6C-F698-ADCE9CA98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270" y="3837091"/>
            <a:ext cx="4260659" cy="2791968"/>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66C1BA3F-CD20-16CE-3AD9-7C03395BDA1D}"/>
              </a:ext>
            </a:extLst>
          </p:cNvPr>
          <p:cNvSpPr txBox="1"/>
          <p:nvPr/>
        </p:nvSpPr>
        <p:spPr>
          <a:xfrm>
            <a:off x="4159325" y="635411"/>
            <a:ext cx="3568548" cy="45807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sz="1800" b="1"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Autre type de pressurisation</a:t>
            </a: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1634" y="3848047"/>
            <a:ext cx="3127603" cy="278101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9475517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963C17F-C6C2-C795-E45E-9EC1ECAEBDAF}"/>
              </a:ext>
            </a:extLst>
          </p:cNvPr>
          <p:cNvSpPr txBox="1"/>
          <p:nvPr/>
        </p:nvSpPr>
        <p:spPr>
          <a:xfrm>
            <a:off x="495498" y="1432193"/>
            <a:ext cx="4328711"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lnSpc>
                <a:spcPct val="150000"/>
              </a:lnSpc>
            </a:pPr>
            <a:r>
              <a:rPr lang="fr-FR" sz="1800" b="1" u="none" strike="noStrike" spc="0" dirty="0">
                <a:effectLst/>
                <a:ea typeface="Times New Roman" panose="02020603050405020304" pitchFamily="18" charset="0"/>
                <a:cs typeface="Times New Roman" panose="02020603050405020304" pitchFamily="18" charset="0"/>
              </a:rPr>
              <a:t>Contrôle</a:t>
            </a:r>
            <a:r>
              <a:rPr lang="fr-FR" sz="1800" u="none" strike="noStrike" spc="0" dirty="0">
                <a:effectLst/>
                <a:ea typeface="Times New Roman" panose="02020603050405020304" pitchFamily="18" charset="0"/>
                <a:cs typeface="Times New Roman" panose="02020603050405020304" pitchFamily="18" charset="0"/>
              </a:rPr>
              <a:t>	</a:t>
            </a:r>
            <a:endParaRPr lang="fr-FR" dirty="0">
              <a:ea typeface="Times New Roman" panose="02020603050405020304" pitchFamily="18" charset="0"/>
              <a:cs typeface="Times New Roman" panose="02020603050405020304" pitchFamily="18" charset="0"/>
            </a:endParaRPr>
          </a:p>
          <a:p>
            <a:pPr marL="285750" indent="-285750" algn="l">
              <a:lnSpc>
                <a:spcPct val="150000"/>
              </a:lnSpc>
              <a:buFont typeface="Arial" panose="020B0604020202020204" pitchFamily="34" charset="0"/>
              <a:buChar char="•"/>
            </a:pPr>
            <a:r>
              <a:rPr lang="fr-FR" sz="1800" u="none" strike="noStrike" spc="0" dirty="0">
                <a:effectLst/>
                <a:ea typeface="Times New Roman" panose="02020603050405020304" pitchFamily="18" charset="0"/>
                <a:cs typeface="Times New Roman" panose="02020603050405020304" pitchFamily="18" charset="0"/>
              </a:rPr>
              <a:t>niveau (permanence)</a:t>
            </a:r>
          </a:p>
          <a:p>
            <a:pPr lvl="0" algn="just">
              <a:lnSpc>
                <a:spcPct val="150000"/>
              </a:lnSpc>
              <a:buClr>
                <a:srgbClr val="000000"/>
              </a:buClr>
              <a:buSzPts val="1200"/>
              <a:tabLst>
                <a:tab pos="1267460" algn="l"/>
              </a:tabLst>
            </a:pPr>
            <a:r>
              <a:rPr lang="fr-FR" sz="1800" b="1" u="none" strike="noStrike" spc="0" dirty="0">
                <a:effectLst/>
                <a:ea typeface="Times New Roman" panose="02020603050405020304" pitchFamily="18" charset="0"/>
                <a:cs typeface="Times New Roman" panose="02020603050405020304" pitchFamily="18" charset="0"/>
              </a:rPr>
              <a:t>Alarmes</a:t>
            </a:r>
            <a:r>
              <a:rPr lang="fr-FR" sz="1800" u="none" strike="noStrike" spc="0" dirty="0">
                <a:effectLst/>
                <a:ea typeface="Times New Roman" panose="02020603050405020304" pitchFamily="18" charset="0"/>
                <a:cs typeface="Times New Roman" panose="02020603050405020304" pitchFamily="18" charset="0"/>
              </a:rPr>
              <a:t>	</a:t>
            </a:r>
          </a:p>
          <a:p>
            <a:pPr marL="285750" lvl="0" indent="-285750" algn="just">
              <a:lnSpc>
                <a:spcPct val="150000"/>
              </a:lnSpc>
              <a:buClr>
                <a:srgbClr val="000000"/>
              </a:buClr>
              <a:buSzPts val="1200"/>
              <a:buFont typeface="Arial" panose="020B0604020202020204" pitchFamily="34" charset="0"/>
              <a:buChar char="•"/>
              <a:tabLst>
                <a:tab pos="1267460" algn="l"/>
              </a:tabLst>
            </a:pPr>
            <a:r>
              <a:rPr lang="fr-FR" sz="1800" u="none" strike="noStrike" spc="0" dirty="0">
                <a:effectLst/>
                <a:ea typeface="Times New Roman" panose="02020603050405020304" pitchFamily="18" charset="0"/>
                <a:cs typeface="Times New Roman" panose="02020603050405020304" pitchFamily="18" charset="0"/>
              </a:rPr>
              <a:t>basse pression pressurisation</a:t>
            </a:r>
          </a:p>
          <a:p>
            <a:pPr marL="285750" lvl="0" indent="-285750" algn="just">
              <a:lnSpc>
                <a:spcPct val="150000"/>
              </a:lnSpc>
              <a:buClr>
                <a:srgbClr val="000000"/>
              </a:buClr>
              <a:buSzPts val="1200"/>
              <a:buFont typeface="Arial" panose="020B0604020202020204" pitchFamily="34" charset="0"/>
              <a:buChar char="•"/>
              <a:tabLst>
                <a:tab pos="1267460" algn="l"/>
              </a:tabLst>
            </a:pPr>
            <a:r>
              <a:rPr lang="fr-FR" sz="1800" u="none" strike="noStrike" spc="0" dirty="0">
                <a:effectLst/>
                <a:ea typeface="Times New Roman" panose="02020603050405020304" pitchFamily="18" charset="0"/>
                <a:cs typeface="Times New Roman" panose="02020603050405020304" pitchFamily="18" charset="0"/>
              </a:rPr>
              <a:t>bas niveau liquide hydraulique</a:t>
            </a:r>
          </a:p>
          <a:p>
            <a:pPr marL="285750" lvl="0" indent="-285750" algn="just">
              <a:lnSpc>
                <a:spcPct val="150000"/>
              </a:lnSpc>
              <a:buClr>
                <a:srgbClr val="000000"/>
              </a:buClr>
              <a:buSzPts val="1200"/>
              <a:buFont typeface="Arial" panose="020B0604020202020204" pitchFamily="34" charset="0"/>
              <a:buChar char="•"/>
              <a:tabLst>
                <a:tab pos="1471930" algn="l"/>
              </a:tabLst>
            </a:pPr>
            <a:r>
              <a:rPr lang="fr-FR" sz="1800" u="none" strike="noStrike" spc="0" dirty="0">
                <a:effectLst/>
                <a:ea typeface="Times New Roman" panose="02020603050405020304" pitchFamily="18" charset="0"/>
                <a:cs typeface="Times New Roman" panose="02020603050405020304" pitchFamily="18" charset="0"/>
              </a:rPr>
              <a:t>haute température liquide</a:t>
            </a:r>
          </a:p>
          <a:p>
            <a:pPr marL="215900" indent="-838200" algn="just">
              <a:lnSpc>
                <a:spcPct val="150000"/>
              </a:lnSpc>
              <a:tabLst>
                <a:tab pos="1267460" algn="l"/>
              </a:tabLst>
            </a:pPr>
            <a:r>
              <a:rPr lang="fr-FR" sz="1800" b="1" dirty="0">
                <a:effectLst/>
                <a:ea typeface="Times New Roman" panose="02020603050405020304" pitchFamily="18" charset="0"/>
              </a:rPr>
              <a:t>Sécurités</a:t>
            </a:r>
            <a:r>
              <a:rPr lang="fr-FR" sz="1800" dirty="0">
                <a:effectLst/>
                <a:ea typeface="Times New Roman" panose="02020603050405020304" pitchFamily="18" charset="0"/>
              </a:rPr>
              <a:t>	</a:t>
            </a:r>
          </a:p>
          <a:p>
            <a:pPr indent="363538" algn="just">
              <a:lnSpc>
                <a:spcPct val="150000"/>
              </a:lnSpc>
              <a:buFont typeface="Arial" panose="020B0604020202020204" pitchFamily="34" charset="0"/>
              <a:buChar char="•"/>
              <a:tabLst>
                <a:tab pos="1267460" algn="l"/>
              </a:tabLst>
            </a:pPr>
            <a:r>
              <a:rPr lang="fr-FR" sz="1800" dirty="0">
                <a:effectLst/>
                <a:ea typeface="Times New Roman" panose="02020603050405020304" pitchFamily="18" charset="0"/>
              </a:rPr>
              <a:t>clapet de </a:t>
            </a:r>
            <a:r>
              <a:rPr lang="fr-FR" sz="1800" dirty="0" err="1" smtClean="0">
                <a:effectLst/>
                <a:ea typeface="Times New Roman" panose="02020603050405020304" pitchFamily="18" charset="0"/>
              </a:rPr>
              <a:t>surpressio</a:t>
            </a:r>
            <a:endParaRPr lang="fr-FR" sz="1800" dirty="0">
              <a:effectLst/>
              <a:ea typeface="Times New Roman" panose="02020603050405020304" pitchFamily="18" charset="0"/>
            </a:endParaRPr>
          </a:p>
        </p:txBody>
      </p:sp>
      <p:sp>
        <p:nvSpPr>
          <p:cNvPr id="6" name="ZoneTexte 5">
            <a:extLst>
              <a:ext uri="{FF2B5EF4-FFF2-40B4-BE49-F238E27FC236}">
                <a16:creationId xmlns:a16="http://schemas.microsoft.com/office/drawing/2014/main" id="{8DA6734C-53E9-7D91-62A1-F128C7F42CE4}"/>
              </a:ext>
            </a:extLst>
          </p:cNvPr>
          <p:cNvSpPr txBox="1"/>
          <p:nvPr/>
        </p:nvSpPr>
        <p:spPr>
          <a:xfrm>
            <a:off x="3047082" y="42677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93700" algn="ctr"/>
            <a:r>
              <a:rPr lang="fr-FR" sz="1800" b="1" dirty="0">
                <a:effectLst/>
                <a:ea typeface="Times New Roman" panose="02020603050405020304" pitchFamily="18" charset="0"/>
              </a:rPr>
              <a:t>Contrôles - Alarmes - Sécurités d’une bâche</a:t>
            </a:r>
          </a:p>
        </p:txBody>
      </p:sp>
      <p:pic>
        <p:nvPicPr>
          <p:cNvPr id="4" name="Espace réservé du contenu 8">
            <a:extLst>
              <a:ext uri="{FF2B5EF4-FFF2-40B4-BE49-F238E27FC236}">
                <a16:creationId xmlns:a16="http://schemas.microsoft.com/office/drawing/2014/main" id="{2EC23164-F1A1-4A38-1B1B-32399121C502}"/>
              </a:ext>
            </a:extLst>
          </p:cNvPr>
          <p:cNvPicPr>
            <a:picLocks noGrp="1" noChangeAspect="1"/>
          </p:cNvPicPr>
          <p:nvPr>
            <p:ph idx="1"/>
          </p:nvPr>
        </p:nvPicPr>
        <p:blipFill rotWithShape="1">
          <a:blip r:embed="rId2"/>
          <a:srcRect l="31723" t="22606" r="30679" b="28672"/>
          <a:stretch/>
        </p:blipFill>
        <p:spPr>
          <a:xfrm>
            <a:off x="5234808" y="1432193"/>
            <a:ext cx="5653347" cy="3531693"/>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5934857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A24653D-5616-FAE4-33C4-C869DE1475EF}"/>
              </a:ext>
            </a:extLst>
          </p:cNvPr>
          <p:cNvSpPr txBox="1"/>
          <p:nvPr/>
        </p:nvSpPr>
        <p:spPr>
          <a:xfrm>
            <a:off x="791378" y="1593117"/>
            <a:ext cx="6097836"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dirty="0" smtClean="0">
                <a:effectLst/>
                <a:latin typeface="Times New Roman" panose="02020603050405020304" pitchFamily="18" charset="0"/>
                <a:ea typeface="Times New Roman" panose="02020603050405020304" pitchFamily="18" charset="0"/>
              </a:rPr>
              <a:t>Rigides</a:t>
            </a:r>
            <a:endParaRPr lang="fr-FR" sz="1800" b="1" dirty="0">
              <a:effectLst/>
              <a:latin typeface="Times New Roman" panose="02020603050405020304" pitchFamily="18" charset="0"/>
              <a:ea typeface="Times New Roman" panose="02020603050405020304" pitchFamily="18" charset="0"/>
            </a:endParaRPr>
          </a:p>
          <a:p>
            <a:pPr algn="l"/>
            <a:r>
              <a:rPr lang="fr-FR" b="1" dirty="0">
                <a:latin typeface="Times New Roman" panose="02020603050405020304" pitchFamily="18" charset="0"/>
                <a:ea typeface="Times New Roman" panose="02020603050405020304" pitchFamily="18" charset="0"/>
              </a:rPr>
              <a:t>	</a:t>
            </a:r>
            <a:r>
              <a:rPr lang="fr-FR" sz="1800" b="1" dirty="0">
                <a:effectLst/>
                <a:latin typeface="Times New Roman" panose="02020603050405020304" pitchFamily="18" charset="0"/>
                <a:ea typeface="Times New Roman" panose="02020603050405020304" pitchFamily="18" charset="0"/>
              </a:rPr>
              <a:t>Basses pressions</a:t>
            </a:r>
          </a:p>
          <a:p>
            <a:pPr algn="just"/>
            <a:r>
              <a:rPr lang="fr-FR" sz="1800" dirty="0">
                <a:effectLst/>
                <a:latin typeface="Times New Roman" panose="02020603050405020304" pitchFamily="18" charset="0"/>
                <a:ea typeface="Times New Roman" panose="02020603050405020304" pitchFamily="18" charset="0"/>
              </a:rPr>
              <a:t>		En alliages légers : AG3 - AG5 et ASGM.</a:t>
            </a:r>
          </a:p>
          <a:p>
            <a:pPr algn="just"/>
            <a:endParaRPr lang="fr-FR" sz="1800" dirty="0">
              <a:effectLst/>
              <a:latin typeface="Times New Roman" panose="02020603050405020304" pitchFamily="18" charset="0"/>
              <a:ea typeface="Times New Roman" panose="02020603050405020304" pitchFamily="18" charset="0"/>
            </a:endParaRPr>
          </a:p>
          <a:p>
            <a:pPr algn="l"/>
            <a:r>
              <a:rPr lang="fr-FR" b="1" dirty="0">
                <a:latin typeface="Times New Roman" panose="02020603050405020304" pitchFamily="18" charset="0"/>
                <a:ea typeface="Times New Roman" panose="02020603050405020304" pitchFamily="18" charset="0"/>
              </a:rPr>
              <a:t>	</a:t>
            </a:r>
            <a:r>
              <a:rPr lang="fr-FR" sz="1800" b="1" dirty="0">
                <a:effectLst/>
                <a:latin typeface="Times New Roman" panose="02020603050405020304" pitchFamily="18" charset="0"/>
                <a:ea typeface="Times New Roman" panose="02020603050405020304" pitchFamily="18" charset="0"/>
              </a:rPr>
              <a:t>Hautes pressions</a:t>
            </a:r>
          </a:p>
          <a:p>
            <a:pPr marL="1657350" lvl="3" indent="-285750" algn="just">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rPr>
              <a:t>en titane ;</a:t>
            </a:r>
          </a:p>
          <a:p>
            <a:pPr marL="1657350" lvl="3" indent="-285750" algn="just">
              <a:buFont typeface="Courier New" panose="02070309020205020404" pitchFamily="49" charset="0"/>
              <a:buChar char="o"/>
            </a:pPr>
            <a:r>
              <a:rPr lang="fr-FR" dirty="0">
                <a:effectLst/>
                <a:latin typeface="Times New Roman" panose="02020603050405020304" pitchFamily="18" charset="0"/>
                <a:ea typeface="Times New Roman" panose="02020603050405020304" pitchFamily="18" charset="0"/>
              </a:rPr>
              <a:t>en acier inox si exposition à risques </a:t>
            </a:r>
          </a:p>
          <a:p>
            <a:pPr lvl="3" algn="just"/>
            <a:r>
              <a:rPr lang="fr-FR" dirty="0">
                <a:latin typeface="Times New Roman" panose="02020603050405020304" pitchFamily="18" charset="0"/>
                <a:ea typeface="Times New Roman" panose="02020603050405020304" pitchFamily="18" charset="0"/>
              </a:rPr>
              <a:t>	</a:t>
            </a:r>
            <a:r>
              <a:rPr lang="fr-FR" dirty="0">
                <a:effectLst/>
                <a:latin typeface="Times New Roman" panose="02020603050405020304" pitchFamily="18" charset="0"/>
                <a:ea typeface="Times New Roman" panose="02020603050405020304" pitchFamily="18" charset="0"/>
              </a:rPr>
              <a:t>(zones, fortes températures, incendie ou rupture mécanique).</a:t>
            </a:r>
          </a:p>
        </p:txBody>
      </p:sp>
      <p:sp>
        <p:nvSpPr>
          <p:cNvPr id="4" name="ZoneTexte 3">
            <a:extLst>
              <a:ext uri="{FF2B5EF4-FFF2-40B4-BE49-F238E27FC236}">
                <a16:creationId xmlns:a16="http://schemas.microsoft.com/office/drawing/2014/main" id="{CAB6D148-0F72-9DB2-CEB9-CD09BDFA969A}"/>
              </a:ext>
            </a:extLst>
          </p:cNvPr>
          <p:cNvSpPr txBox="1"/>
          <p:nvPr/>
        </p:nvSpPr>
        <p:spPr>
          <a:xfrm>
            <a:off x="5527714" y="217450"/>
            <a:ext cx="161121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Tuyauteries</a:t>
            </a:r>
            <a:endParaRPr lang="fr-FR" dirty="0"/>
          </a:p>
        </p:txBody>
      </p:sp>
      <p:sp>
        <p:nvSpPr>
          <p:cNvPr id="6" name="ZoneTexte 5">
            <a:extLst>
              <a:ext uri="{FF2B5EF4-FFF2-40B4-BE49-F238E27FC236}">
                <a16:creationId xmlns:a16="http://schemas.microsoft.com/office/drawing/2014/main" id="{2B155D84-3F4F-805E-F491-C34519B67EA3}"/>
              </a:ext>
            </a:extLst>
          </p:cNvPr>
          <p:cNvSpPr txBox="1"/>
          <p:nvPr/>
        </p:nvSpPr>
        <p:spPr>
          <a:xfrm>
            <a:off x="791378" y="4550222"/>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l"/>
            <a:r>
              <a:rPr lang="fr-FR" sz="1800" b="1" dirty="0">
                <a:effectLst/>
                <a:latin typeface="Times New Roman" panose="02020603050405020304" pitchFamily="18" charset="0"/>
                <a:ea typeface="Times New Roman" panose="02020603050405020304" pitchFamily="18" charset="0"/>
              </a:rPr>
              <a:t>Flexibles</a:t>
            </a:r>
          </a:p>
          <a:p>
            <a:pPr algn="just"/>
            <a:r>
              <a:rPr lang="fr-FR" sz="1800" dirty="0">
                <a:effectLst/>
                <a:latin typeface="Times New Roman" panose="02020603050405020304" pitchFamily="18" charset="0"/>
                <a:ea typeface="Times New Roman" panose="02020603050405020304" pitchFamily="18" charset="0"/>
              </a:rPr>
              <a:t>Raccordement d’éléments mobiles (trains, freins, trappes, etc...) </a:t>
            </a:r>
          </a:p>
          <a:p>
            <a:pPr algn="just"/>
            <a:r>
              <a:rPr lang="fr-FR" sz="1800" dirty="0">
                <a:effectLst/>
                <a:latin typeface="Times New Roman" panose="02020603050405020304" pitchFamily="18" charset="0"/>
                <a:ea typeface="Times New Roman" panose="02020603050405020304" pitchFamily="18" charset="0"/>
              </a:rPr>
              <a:t>constitués par matrice caoutchouc et armature treillis acier ou kevlar.</a:t>
            </a:r>
          </a:p>
        </p:txBody>
      </p:sp>
      <p:pic>
        <p:nvPicPr>
          <p:cNvPr id="5122" name="Picture 2" descr="Tuyau flexible hydraulique - EATON SAS - pour carburant / en PTFE / flexible">
            <a:extLst>
              <a:ext uri="{FF2B5EF4-FFF2-40B4-BE49-F238E27FC236}">
                <a16:creationId xmlns:a16="http://schemas.microsoft.com/office/drawing/2014/main" id="{603DAC90-BF7C-5258-C860-D64AE38F7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3217" y="4231765"/>
            <a:ext cx="2066925" cy="2209800"/>
          </a:xfrm>
          <a:prstGeom prst="rect">
            <a:avLst/>
          </a:prstGeom>
        </p:spPr>
        <p:style>
          <a:lnRef idx="2">
            <a:schemeClr val="accent2"/>
          </a:lnRef>
          <a:fillRef idx="1">
            <a:schemeClr val="lt1"/>
          </a:fillRef>
          <a:effectRef idx="0">
            <a:schemeClr val="accent2"/>
          </a:effectRef>
          <a:fontRef idx="minor">
            <a:schemeClr val="dk1"/>
          </a:fontRef>
        </p:style>
      </p:pic>
      <p:pic>
        <p:nvPicPr>
          <p:cNvPr id="5124" name="Picture 4" descr="système de tuyauterie aéronautique">
            <a:extLst>
              <a:ext uri="{FF2B5EF4-FFF2-40B4-BE49-F238E27FC236}">
                <a16:creationId xmlns:a16="http://schemas.microsoft.com/office/drawing/2014/main" id="{880898BF-ABFB-6D45-20D3-C65D3B3AC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092" y="1107793"/>
            <a:ext cx="2095500" cy="2038350"/>
          </a:xfrm>
          <a:prstGeom prst="rect">
            <a:avLst/>
          </a:prstGeom>
        </p:spPr>
        <p:style>
          <a:lnRef idx="2">
            <a:schemeClr val="accent2"/>
          </a:lnRef>
          <a:fillRef idx="1">
            <a:schemeClr val="lt1"/>
          </a:fillRef>
          <a:effectRef idx="0">
            <a:schemeClr val="accent2"/>
          </a:effectRef>
          <a:fontRef idx="minor">
            <a:schemeClr val="dk1"/>
          </a:fontRef>
        </p:style>
      </p:pic>
      <p:pic>
        <p:nvPicPr>
          <p:cNvPr id="5126" name="Picture 6" descr="Tuyau rigide hydraulique - T-Rm-N series - Schwer Fittings - en acier  inoxydable">
            <a:extLst>
              <a:ext uri="{FF2B5EF4-FFF2-40B4-BE49-F238E27FC236}">
                <a16:creationId xmlns:a16="http://schemas.microsoft.com/office/drawing/2014/main" id="{7ADE9C15-D403-E1BC-45D1-CA4DAF121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4505" y="1107449"/>
            <a:ext cx="2257425" cy="2028825"/>
          </a:xfrm>
          <a:prstGeom prst="rect">
            <a:avLst/>
          </a:prstGeom>
        </p:spPr>
        <p:style>
          <a:lnRef idx="2">
            <a:schemeClr val="accent2"/>
          </a:lnRef>
          <a:fillRef idx="1">
            <a:schemeClr val="lt1"/>
          </a:fillRef>
          <a:effectRef idx="0">
            <a:schemeClr val="accent2"/>
          </a:effectRef>
          <a:fontRef idx="minor">
            <a:schemeClr val="dk1"/>
          </a:fontRef>
        </p:style>
      </p:pic>
      <p:sp>
        <p:nvSpPr>
          <p:cNvPr id="2" name="Rectangle 1"/>
          <p:cNvSpPr/>
          <p:nvPr/>
        </p:nvSpPr>
        <p:spPr>
          <a:xfrm>
            <a:off x="3174088" y="738117"/>
            <a:ext cx="1332416" cy="369332"/>
          </a:xfrm>
          <a:prstGeom prst="rect">
            <a:avLst/>
          </a:prstGeom>
        </p:spPr>
        <p:txBody>
          <a:bodyPr wrap="none">
            <a:spAutoFit/>
          </a:bodyPr>
          <a:lstStyle/>
          <a:p>
            <a:pPr algn="ctr"/>
            <a:r>
              <a:rPr lang="fr-FR" b="1" dirty="0">
                <a:latin typeface="Times New Roman" panose="02020603050405020304" pitchFamily="18" charset="0"/>
                <a:ea typeface="Times New Roman" panose="02020603050405020304" pitchFamily="18" charset="0"/>
              </a:rPr>
              <a:t>Deux sortes</a:t>
            </a:r>
          </a:p>
        </p:txBody>
      </p:sp>
    </p:spTree>
    <p:extLst>
      <p:ext uri="{BB962C8B-B14F-4D97-AF65-F5344CB8AC3E}">
        <p14:creationId xmlns:p14="http://schemas.microsoft.com/office/powerpoint/2010/main" val="393706098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51EEB9A-2EC2-BE05-FFF5-1E5843BA55E8}"/>
              </a:ext>
            </a:extLst>
          </p:cNvPr>
          <p:cNvSpPr txBox="1"/>
          <p:nvPr/>
        </p:nvSpPr>
        <p:spPr>
          <a:xfrm>
            <a:off x="808023" y="982480"/>
            <a:ext cx="10653311" cy="216533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Bef>
                <a:spcPts val="300"/>
              </a:spcBef>
              <a:buFont typeface="Arial" panose="020B0604020202020204" pitchFamily="34" charset="0"/>
              <a:buChar char="•"/>
            </a:pPr>
            <a:r>
              <a:rPr lang="fr-FR" sz="1800" dirty="0">
                <a:effectLst/>
                <a:ea typeface="Times New Roman" panose="02020603050405020304" pitchFamily="18" charset="0"/>
                <a:cs typeface="Times New Roman" panose="02020603050405020304" pitchFamily="18" charset="0"/>
              </a:rPr>
              <a:t>Encore appelé robinet d’aspiration ou d’isolement.</a:t>
            </a:r>
          </a:p>
          <a:p>
            <a:pPr marL="285750" indent="-285750" algn="just">
              <a:lnSpc>
                <a:spcPct val="150000"/>
              </a:lnSpc>
              <a:spcBef>
                <a:spcPts val="300"/>
              </a:spcBef>
              <a:spcAft>
                <a:spcPts val="0"/>
              </a:spcAft>
              <a:buFont typeface="Arial" panose="020B0604020202020204" pitchFamily="34" charset="0"/>
              <a:buChar char="•"/>
            </a:pPr>
            <a:r>
              <a:rPr lang="fr-FR" sz="1800" dirty="0">
                <a:effectLst/>
                <a:ea typeface="Times New Roman" panose="02020603050405020304" pitchFamily="18" charset="0"/>
                <a:cs typeface="Times New Roman" panose="02020603050405020304" pitchFamily="18" charset="0"/>
              </a:rPr>
              <a:t>C’est un organe de </a:t>
            </a:r>
            <a:r>
              <a:rPr lang="fr-FR" sz="1800" b="1" spc="0" dirty="0">
                <a:solidFill>
                  <a:srgbClr val="000000"/>
                </a:solidFill>
                <a:effectLst/>
                <a:ea typeface="Times New Roman" panose="02020603050405020304" pitchFamily="18" charset="0"/>
                <a:cs typeface="Times New Roman" panose="02020603050405020304" pitchFamily="18" charset="0"/>
              </a:rPr>
              <a:t>sécurité, </a:t>
            </a:r>
            <a:r>
              <a:rPr lang="fr-FR" sz="1800" dirty="0">
                <a:effectLst/>
                <a:ea typeface="Times New Roman" panose="02020603050405020304" pitchFamily="18" charset="0"/>
                <a:cs typeface="Times New Roman" panose="02020603050405020304" pitchFamily="18" charset="0"/>
              </a:rPr>
              <a:t>situé entre la bâche et chaque pompe entraînée par moteur (GTR ou GTP).</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cs typeface="Times New Roman" panose="02020603050405020304" pitchFamily="18" charset="0"/>
              </a:rPr>
              <a:t>Sa fermeture interdit l’écoulement du liquide à l’aspiration pompe,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cs typeface="Times New Roman" panose="02020603050405020304" pitchFamily="18" charset="0"/>
              </a:rPr>
              <a:t>le temps de fonctio</a:t>
            </a:r>
            <a:r>
              <a:rPr lang="fr-FR" sz="1800" spc="0" dirty="0">
                <a:solidFill>
                  <a:srgbClr val="000000"/>
                </a:solidFill>
                <a:effectLst/>
                <a:ea typeface="DejaVu Sans" panose="020B0603030804020204" pitchFamily="34" charset="0"/>
                <a:cs typeface="Times New Roman" panose="02020603050405020304" pitchFamily="18" charset="0"/>
              </a:rPr>
              <a:t>nn</a:t>
            </a:r>
            <a:r>
              <a:rPr lang="fr-FR" sz="1800" dirty="0">
                <a:solidFill>
                  <a:srgbClr val="000000"/>
                </a:solidFill>
                <a:effectLst/>
                <a:ea typeface="DejaVu Sans" panose="020B0603030804020204" pitchFamily="34" charset="0"/>
                <a:cs typeface="Times New Roman" panose="02020603050405020304" pitchFamily="18" charset="0"/>
              </a:rPr>
              <a:t>ement de celle-ci est alors limité (environ 5 minutes) avant sa destruction par manque de lubrification</a:t>
            </a:r>
            <a:endParaRPr lang="fr-FR" dirty="0">
              <a:cs typeface="Times New Roman" panose="02020603050405020304" pitchFamily="18" charset="0"/>
            </a:endParaRPr>
          </a:p>
        </p:txBody>
      </p:sp>
      <p:pic>
        <p:nvPicPr>
          <p:cNvPr id="7" name="Image 6">
            <a:extLst>
              <a:ext uri="{FF2B5EF4-FFF2-40B4-BE49-F238E27FC236}">
                <a16:creationId xmlns:a16="http://schemas.microsoft.com/office/drawing/2014/main" id="{624EC7C5-786E-02C7-61A6-EDE37B54069F}"/>
              </a:ext>
            </a:extLst>
          </p:cNvPr>
          <p:cNvPicPr>
            <a:picLocks noChangeAspect="1"/>
          </p:cNvPicPr>
          <p:nvPr/>
        </p:nvPicPr>
        <p:blipFill rotWithShape="1">
          <a:blip r:embed="rId2"/>
          <a:srcRect b="6533"/>
          <a:stretch/>
        </p:blipFill>
        <p:spPr>
          <a:xfrm>
            <a:off x="385711" y="3856730"/>
            <a:ext cx="5287976" cy="2769029"/>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D6612246-8305-0D13-AEE1-7DF2164C678E}"/>
              </a:ext>
            </a:extLst>
          </p:cNvPr>
          <p:cNvSpPr txBox="1"/>
          <p:nvPr/>
        </p:nvSpPr>
        <p:spPr>
          <a:xfrm>
            <a:off x="4822634" y="232240"/>
            <a:ext cx="216206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3300"/>
              </a:spcBef>
              <a:spcAft>
                <a:spcPts val="550"/>
              </a:spcAft>
              <a:buClr>
                <a:srgbClr val="000000"/>
              </a:buClr>
              <a:buSzPts val="1200"/>
              <a:tabLst>
                <a:tab pos="4984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Robinet coupe-feu</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664" y="3834544"/>
            <a:ext cx="5801535" cy="2791215"/>
          </a:xfrm>
          <a:prstGeom prst="rect">
            <a:avLst/>
          </a:prstGeom>
        </p:spPr>
      </p:pic>
      <p:sp>
        <p:nvSpPr>
          <p:cNvPr id="8" name="Ellipse 7">
            <a:extLst>
              <a:ext uri="{FF2B5EF4-FFF2-40B4-BE49-F238E27FC236}">
                <a16:creationId xmlns:a16="http://schemas.microsoft.com/office/drawing/2014/main" id="{EE2918FB-FDE3-76E3-D477-A17D33B89D0B}"/>
              </a:ext>
            </a:extLst>
          </p:cNvPr>
          <p:cNvSpPr/>
          <p:nvPr/>
        </p:nvSpPr>
        <p:spPr>
          <a:xfrm>
            <a:off x="6908099" y="5156287"/>
            <a:ext cx="550843" cy="59491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33296428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3BD3C10-4F46-7949-5D53-1BD502FDD8D8}"/>
              </a:ext>
            </a:extLst>
          </p:cNvPr>
          <p:cNvSpPr txBox="1"/>
          <p:nvPr/>
        </p:nvSpPr>
        <p:spPr>
          <a:xfrm>
            <a:off x="1260053" y="894069"/>
            <a:ext cx="9463490" cy="159274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63538" algn="l">
              <a:spcBef>
                <a:spcPts val="3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Il est commandé électriquement :</a:t>
            </a:r>
          </a:p>
          <a:p>
            <a:pPr marL="1219200" lvl="2" indent="-838200" algn="just">
              <a:spcBef>
                <a:spcPts val="300"/>
              </a:spcBef>
              <a:buFont typeface="Courier New" panose="02070309020205020404" pitchFamily="49" charset="0"/>
              <a:buChar char="o"/>
              <a:tabLst>
                <a:tab pos="535940" algn="l"/>
              </a:tabLst>
            </a:pP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soit par un interrupteur propre (cas de la fuite hydraulique importante) ;</a:t>
            </a:r>
          </a:p>
          <a:p>
            <a:pPr marL="1219200" lvl="2" indent="-838200" algn="just">
              <a:spcBef>
                <a:spcPts val="300"/>
              </a:spcBef>
              <a:buFont typeface="Courier New" panose="02070309020205020404" pitchFamily="49" charset="0"/>
              <a:buChar char="o"/>
              <a:tabLst>
                <a:tab pos="535940" algn="l"/>
              </a:tabLst>
            </a:pPr>
            <a:r>
              <a:rPr lang="fr-FR" dirty="0">
                <a:effectLst/>
                <a:latin typeface="Times New Roman" panose="02020603050405020304" pitchFamily="18" charset="0"/>
                <a:ea typeface="Times New Roman" panose="02020603050405020304" pitchFamily="18" charset="0"/>
                <a:cs typeface="Times New Roman" panose="02020603050405020304" pitchFamily="18" charset="0"/>
              </a:rPr>
              <a:t>soit par la manette coupe-feu (cas du feu moteur) qui est toujours prioritaire sur </a:t>
            </a:r>
            <a:r>
              <a:rPr lang="fr-FR"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l’interrupteur</a:t>
            </a:r>
          </a:p>
          <a:p>
            <a:pPr indent="363538" algn="just">
              <a:spcBef>
                <a:spcPts val="300"/>
              </a:spcBef>
              <a:spcAft>
                <a:spcPts val="0"/>
              </a:spcAft>
              <a:buFont typeface="Arial" panose="020B0604020202020204" pitchFamily="34" charset="0"/>
              <a:buChar char="•"/>
              <a:tabLst>
                <a:tab pos="804863" algn="l"/>
              </a:tabLst>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est le plus souvent du type « à guillotine » manœuvré par un moteur électrique.</a:t>
            </a:r>
            <a:endParaRPr lang="fr-FR" dirty="0">
              <a:latin typeface="Times New Roman" panose="02020603050405020304" pitchFamily="18" charset="0"/>
              <a:cs typeface="Times New Roman" panose="02020603050405020304" pitchFamily="18" charset="0"/>
            </a:endParaRPr>
          </a:p>
        </p:txBody>
      </p:sp>
      <p:sp>
        <p:nvSpPr>
          <p:cNvPr id="4" name="ZoneTexte 3">
            <a:extLst>
              <a:ext uri="{FF2B5EF4-FFF2-40B4-BE49-F238E27FC236}">
                <a16:creationId xmlns:a16="http://schemas.microsoft.com/office/drawing/2014/main" id="{19ED5E69-0E60-1085-3D10-B134D264F4B2}"/>
              </a:ext>
            </a:extLst>
          </p:cNvPr>
          <p:cNvSpPr txBox="1"/>
          <p:nvPr/>
        </p:nvSpPr>
        <p:spPr>
          <a:xfrm>
            <a:off x="4822634" y="232240"/>
            <a:ext cx="216206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3300"/>
              </a:spcBef>
              <a:spcAft>
                <a:spcPts val="550"/>
              </a:spcAft>
              <a:buClr>
                <a:srgbClr val="000000"/>
              </a:buClr>
              <a:buSzPts val="1200"/>
              <a:tabLst>
                <a:tab pos="4984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Robinet coupe-feu</a:t>
            </a:r>
          </a:p>
        </p:txBody>
      </p:sp>
      <p:pic>
        <p:nvPicPr>
          <p:cNvPr id="6" name="Espace réservé du contenu 4">
            <a:extLst>
              <a:ext uri="{FF2B5EF4-FFF2-40B4-BE49-F238E27FC236}">
                <a16:creationId xmlns:a16="http://schemas.microsoft.com/office/drawing/2014/main" id="{5AA7E365-79DA-9AFF-421D-9D4890284B55}"/>
              </a:ext>
            </a:extLst>
          </p:cNvPr>
          <p:cNvPicPr>
            <a:picLocks noGrp="1" noChangeAspect="1"/>
          </p:cNvPicPr>
          <p:nvPr>
            <p:ph idx="1"/>
          </p:nvPr>
        </p:nvPicPr>
        <p:blipFill>
          <a:blip r:embed="rId2"/>
          <a:stretch>
            <a:fillRect/>
          </a:stretch>
        </p:blipFill>
        <p:spPr>
          <a:xfrm>
            <a:off x="1485179" y="3766457"/>
            <a:ext cx="3600318" cy="1671064"/>
          </a:xfr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235" y="3333802"/>
            <a:ext cx="5801535" cy="2791215"/>
          </a:xfrm>
          <a:prstGeom prst="rect">
            <a:avLst/>
          </a:prstGeom>
        </p:spPr>
      </p:pic>
    </p:spTree>
    <p:extLst>
      <p:ext uri="{BB962C8B-B14F-4D97-AF65-F5344CB8AC3E}">
        <p14:creationId xmlns:p14="http://schemas.microsoft.com/office/powerpoint/2010/main" val="30991861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2FA9D50-6B43-323C-48FC-2CC1B64084AE}"/>
              </a:ext>
            </a:extLst>
          </p:cNvPr>
          <p:cNvSpPr txBox="1"/>
          <p:nvPr/>
        </p:nvSpPr>
        <p:spPr>
          <a:xfrm>
            <a:off x="4414551" y="144455"/>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Clapets</a:t>
            </a:r>
          </a:p>
        </p:txBody>
      </p:sp>
      <p:sp>
        <p:nvSpPr>
          <p:cNvPr id="9" name="ZoneTexte 8">
            <a:extLst>
              <a:ext uri="{FF2B5EF4-FFF2-40B4-BE49-F238E27FC236}">
                <a16:creationId xmlns:a16="http://schemas.microsoft.com/office/drawing/2014/main" id="{5059EA10-8D40-1CA0-F6AC-9D545D8D0989}"/>
              </a:ext>
            </a:extLst>
          </p:cNvPr>
          <p:cNvSpPr txBox="1"/>
          <p:nvPr/>
        </p:nvSpPr>
        <p:spPr>
          <a:xfrm>
            <a:off x="396605" y="1287873"/>
            <a:ext cx="8152484" cy="503535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C’est un organe dont le rôle dans les circuits est de permettre le passage du fluide (liquide ou gaz) dans </a:t>
            </a:r>
            <a:r>
              <a:rPr lang="fr-FR" sz="1800" b="1" i="0" u="none" strike="noStrike" spc="0" dirty="0">
                <a:solidFill>
                  <a:srgbClr val="000000"/>
                </a:solidFill>
                <a:effectLst/>
                <a:ea typeface="DejaVu Sans" panose="020B0603030804020204" pitchFamily="34" charset="0"/>
                <a:cs typeface="Times New Roman" panose="02020603050405020304" pitchFamily="18" charset="0"/>
              </a:rPr>
              <a:t>une seule direction</a:t>
            </a:r>
          </a:p>
          <a:p>
            <a:pPr marL="285750" indent="-285750">
              <a:lnSpc>
                <a:spcPct val="150000"/>
              </a:lnSpc>
              <a:buFont typeface="Arial" panose="020B0604020202020204" pitchFamily="34" charset="0"/>
              <a:buChar char="•"/>
            </a:pPr>
            <a:r>
              <a:rPr lang="fr-FR" dirty="0"/>
              <a:t>Un clapet anti-retour permet au fluide de s'écouler </a:t>
            </a:r>
            <a:r>
              <a:rPr lang="fr-FR" dirty="0" smtClean="0"/>
              <a:t>dans </a:t>
            </a:r>
            <a:r>
              <a:rPr lang="fr-FR" dirty="0"/>
              <a:t>une </a:t>
            </a:r>
            <a:r>
              <a:rPr lang="fr-FR" dirty="0" smtClean="0"/>
              <a:t>direction et empêche </a:t>
            </a:r>
            <a:r>
              <a:rPr lang="fr-FR" dirty="0"/>
              <a:t>ou limite l'écoulement de fluide dans la direction opposée. </a:t>
            </a:r>
          </a:p>
          <a:p>
            <a:pPr marL="285750" indent="-285750">
              <a:lnSpc>
                <a:spcPct val="150000"/>
              </a:lnSpc>
              <a:buFont typeface="Arial" panose="020B0604020202020204" pitchFamily="34" charset="0"/>
              <a:buChar char="•"/>
            </a:pPr>
            <a:r>
              <a:rPr lang="fr-FR" dirty="0"/>
              <a:t>Un clapet anti-retour typique se compose d'une bille à ressort et d'un siège à l'intérieur d'un boîtier. </a:t>
            </a:r>
          </a:p>
          <a:p>
            <a:pPr marL="285750" indent="-285750">
              <a:lnSpc>
                <a:spcPct val="150000"/>
              </a:lnSpc>
              <a:buFont typeface="Arial" panose="020B0604020202020204" pitchFamily="34" charset="0"/>
              <a:buChar char="•"/>
            </a:pPr>
            <a:r>
              <a:rPr lang="fr-FR" dirty="0"/>
              <a:t>Le ressort se comprime pour permettre l'écoulement du fluide dans la direction prévue. </a:t>
            </a:r>
          </a:p>
          <a:p>
            <a:pPr marL="285750" indent="-285750">
              <a:lnSpc>
                <a:spcPct val="150000"/>
              </a:lnSpc>
              <a:buFont typeface="Arial" panose="020B0604020202020204" pitchFamily="34" charset="0"/>
              <a:buChar char="•"/>
            </a:pPr>
            <a:r>
              <a:rPr lang="fr-FR" dirty="0"/>
              <a:t>Lorsque l'écoulement s'arrête, le ressort pousse la bille contre le siège, ce qui empêche le fluide de s'écouler en sens inverse à travers la vanne. </a:t>
            </a:r>
          </a:p>
          <a:p>
            <a:pPr marL="285750" indent="-285750">
              <a:lnSpc>
                <a:spcPct val="150000"/>
              </a:lnSpc>
              <a:buFont typeface="Arial" panose="020B0604020202020204" pitchFamily="34" charset="0"/>
              <a:buChar char="•"/>
            </a:pPr>
            <a:r>
              <a:rPr lang="fr-FR" dirty="0"/>
              <a:t>Une flèche à l'extérieur du boîtier indique la direction dans laquelle l'écoulement du fluide est autorisé. </a:t>
            </a:r>
          </a:p>
        </p:txBody>
      </p:sp>
      <p:sp>
        <p:nvSpPr>
          <p:cNvPr id="6" name="ZoneTexte 5">
            <a:extLst>
              <a:ext uri="{FF2B5EF4-FFF2-40B4-BE49-F238E27FC236}">
                <a16:creationId xmlns:a16="http://schemas.microsoft.com/office/drawing/2014/main" id="{BD06C301-07B0-AFEA-7811-91A8047C5BA1}"/>
              </a:ext>
            </a:extLst>
          </p:cNvPr>
          <p:cNvSpPr txBox="1"/>
          <p:nvPr/>
        </p:nvSpPr>
        <p:spPr>
          <a:xfrm>
            <a:off x="4966289" y="586582"/>
            <a:ext cx="2259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Clapet anti-retour </a:t>
            </a:r>
          </a:p>
        </p:txBody>
      </p:sp>
      <p:pic>
        <p:nvPicPr>
          <p:cNvPr id="8" name="Picture 4" descr="Clapet anti-retour - Tous les fabricants de l&amp;#39;aéronautique">
            <a:extLst>
              <a:ext uri="{FF2B5EF4-FFF2-40B4-BE49-F238E27FC236}">
                <a16:creationId xmlns:a16="http://schemas.microsoft.com/office/drawing/2014/main" id="{B5A9662C-8CCC-7081-7CDF-573294B12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0275" y="1028700"/>
            <a:ext cx="3125120" cy="2091018"/>
          </a:xfrm>
          <a:prstGeom prst="rect">
            <a:avLst/>
          </a:prstGeom>
        </p:spPr>
        <p:style>
          <a:lnRef idx="2">
            <a:schemeClr val="accent2"/>
          </a:lnRef>
          <a:fillRef idx="1">
            <a:schemeClr val="lt1"/>
          </a:fillRef>
          <a:effectRef idx="0">
            <a:schemeClr val="accent2"/>
          </a:effectRef>
          <a:fontRef idx="minor">
            <a:schemeClr val="dk1"/>
          </a:fontRef>
        </p:style>
      </p:pic>
      <p:pic>
        <p:nvPicPr>
          <p:cNvPr id="12" name="Picture 5" descr="Check Valve">
            <a:extLst>
              <a:ext uri="{FF2B5EF4-FFF2-40B4-BE49-F238E27FC236}">
                <a16:creationId xmlns:a16="http://schemas.microsoft.com/office/drawing/2014/main" id="{FBED5EE0-B9A3-E5B0-BDC7-2C2089F2C76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70275" y="3429000"/>
            <a:ext cx="3125120" cy="2400300"/>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1581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BF8894F2-110E-FCF2-59B8-47DD02266D5D}"/>
              </a:ext>
            </a:extLst>
          </p:cNvPr>
          <p:cNvPicPr>
            <a:picLocks noGrp="1" noChangeAspect="1"/>
          </p:cNvPicPr>
          <p:nvPr>
            <p:ph idx="1"/>
          </p:nvPr>
        </p:nvPicPr>
        <p:blipFill>
          <a:blip r:embed="rId2"/>
          <a:stretch>
            <a:fillRect/>
          </a:stretch>
        </p:blipFill>
        <p:spPr>
          <a:xfrm>
            <a:off x="7137980" y="1605288"/>
            <a:ext cx="4548195" cy="4351338"/>
          </a:xfr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22A3D6C4-F00F-9AAC-6CA1-3206360CD4BE}"/>
              </a:ext>
            </a:extLst>
          </p:cNvPr>
          <p:cNvSpPr txBox="1"/>
          <p:nvPr/>
        </p:nvSpPr>
        <p:spPr>
          <a:xfrm>
            <a:off x="738130" y="1474940"/>
            <a:ext cx="6026227" cy="46130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est placé </a:t>
            </a:r>
            <a:r>
              <a:rPr lang="fr-FR" sz="1800" b="1" i="0" u="none" strike="noStrike" spc="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en série </a:t>
            </a: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sur les conduits et est constitué par un clapet plat, sphérique (bille) ou conique, qui est maintenu contre un orifice pour l’obturer, par un ressort faiblement taré. </a:t>
            </a:r>
          </a:p>
          <a:p>
            <a:pPr marL="285750" indent="-285750">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Une pression de 3 à 5 PSI (20 à 35 </a:t>
            </a:r>
            <a:r>
              <a:rPr lang="fr-FR" sz="1800" dirty="0" err="1">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k.Pa</a:t>
            </a: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suffit pour repousser le clapet et laisser passer le fluide</a:t>
            </a:r>
          </a:p>
          <a:p>
            <a:pPr marL="285750" indent="-285750">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Si la pression en amont du clapet devient égale ou inférieure à la pression en aval, celui-ci est plaqué sur l’orifice (siège) par le ressort et la pression. </a:t>
            </a:r>
          </a:p>
          <a:p>
            <a:pPr marL="285750" indent="-285750">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 fluide ne peut donc passer que dans un sens.</a:t>
            </a:r>
          </a:p>
          <a:p>
            <a:pPr marL="285750" indent="-285750">
              <a:lnSpc>
                <a:spcPct val="150000"/>
              </a:lnSpc>
              <a:buFont typeface="Arial" panose="020B0604020202020204" pitchFamily="34" charset="0"/>
              <a:buChar char="•"/>
            </a:pPr>
            <a:endParaRPr lang="fr-FR"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3E74074C-E1C0-BD37-1C2F-0FABCBA55421}"/>
              </a:ext>
            </a:extLst>
          </p:cNvPr>
          <p:cNvSpPr txBox="1"/>
          <p:nvPr/>
        </p:nvSpPr>
        <p:spPr>
          <a:xfrm>
            <a:off x="4414551" y="144455"/>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Clapets</a:t>
            </a:r>
          </a:p>
        </p:txBody>
      </p:sp>
      <p:sp>
        <p:nvSpPr>
          <p:cNvPr id="7" name="ZoneTexte 6">
            <a:extLst>
              <a:ext uri="{FF2B5EF4-FFF2-40B4-BE49-F238E27FC236}">
                <a16:creationId xmlns:a16="http://schemas.microsoft.com/office/drawing/2014/main" id="{D86A448E-A163-385B-5A32-B9A8DF9858E4}"/>
              </a:ext>
            </a:extLst>
          </p:cNvPr>
          <p:cNvSpPr txBox="1"/>
          <p:nvPr/>
        </p:nvSpPr>
        <p:spPr>
          <a:xfrm>
            <a:off x="4966289" y="586582"/>
            <a:ext cx="22594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Clapet anti-retour </a:t>
            </a:r>
          </a:p>
        </p:txBody>
      </p:sp>
    </p:spTree>
    <p:extLst>
      <p:ext uri="{BB962C8B-B14F-4D97-AF65-F5344CB8AC3E}">
        <p14:creationId xmlns:p14="http://schemas.microsoft.com/office/powerpoint/2010/main" val="13777130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6C8A3B2-53B5-F4E2-60AE-0C73702C59DD}"/>
              </a:ext>
            </a:extLst>
          </p:cNvPr>
          <p:cNvSpPr txBox="1"/>
          <p:nvPr/>
        </p:nvSpPr>
        <p:spPr>
          <a:xfrm>
            <a:off x="543959" y="4478192"/>
            <a:ext cx="11380423" cy="21200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63538"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C’est un clapet anti-retour muni d’un ressort à tarage élevé.</a:t>
            </a:r>
          </a:p>
          <a:p>
            <a:pPr indent="363538"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Il a pour but de limiter la pression du circuit (HP) à une valeur maximum, </a:t>
            </a:r>
          </a:p>
          <a:p>
            <a:pPr indent="363538" algn="just">
              <a:lnSpc>
                <a:spcPct val="150000"/>
              </a:lnSpc>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L</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’excédant étant dérivé dans le circuit retour (BP).</a:t>
            </a:r>
          </a:p>
          <a:p>
            <a:pPr indent="363538">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protège le circuit et ses composants, d’un défaut de régulation pompe ou d’une expansion thermique préjudiciable.</a:t>
            </a:r>
          </a:p>
          <a:p>
            <a:pPr indent="363538">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Généralement placé sur le collecteur de pression, sa valeur de tarage est souvent indiquée (exemple : 3 450 PSI)</a:t>
            </a:r>
            <a:endParaRPr lang="fr-FR" dirty="0">
              <a:latin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E5D65A83-8C35-1503-33E8-EBDE391350A8}"/>
              </a:ext>
            </a:extLst>
          </p:cNvPr>
          <p:cNvSpPr txBox="1"/>
          <p:nvPr/>
        </p:nvSpPr>
        <p:spPr>
          <a:xfrm>
            <a:off x="5033331" y="652721"/>
            <a:ext cx="212533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81000" indent="-190500" algn="l"/>
            <a:r>
              <a:rPr lang="fr-FR" sz="1800" b="1" dirty="0">
                <a:effectLst/>
                <a:latin typeface="Times New Roman" panose="02020603050405020304" pitchFamily="18" charset="0"/>
                <a:ea typeface="Times New Roman" panose="02020603050405020304" pitchFamily="18" charset="0"/>
              </a:rPr>
              <a:t>De surpression</a:t>
            </a:r>
          </a:p>
        </p:txBody>
      </p:sp>
      <p:pic>
        <p:nvPicPr>
          <p:cNvPr id="10" name="Image 9">
            <a:extLst>
              <a:ext uri="{FF2B5EF4-FFF2-40B4-BE49-F238E27FC236}">
                <a16:creationId xmlns:a16="http://schemas.microsoft.com/office/drawing/2014/main" id="{BF11687B-897A-4428-4FA9-C78C44ECBF28}"/>
              </a:ext>
            </a:extLst>
          </p:cNvPr>
          <p:cNvPicPr>
            <a:picLocks noChangeAspect="1"/>
          </p:cNvPicPr>
          <p:nvPr/>
        </p:nvPicPr>
        <p:blipFill>
          <a:blip r:embed="rId2"/>
          <a:stretch>
            <a:fillRect/>
          </a:stretch>
        </p:blipFill>
        <p:spPr>
          <a:xfrm>
            <a:off x="1082521" y="1724778"/>
            <a:ext cx="3590855" cy="1542422"/>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B589F1FA-BDD3-ACAA-DBD8-4FC897DD5850}"/>
              </a:ext>
            </a:extLst>
          </p:cNvPr>
          <p:cNvSpPr txBox="1"/>
          <p:nvPr/>
        </p:nvSpPr>
        <p:spPr>
          <a:xfrm>
            <a:off x="4414551" y="144455"/>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Clapets</a:t>
            </a:r>
          </a:p>
        </p:txBody>
      </p:sp>
      <p:pic>
        <p:nvPicPr>
          <p:cNvPr id="7170" name="Picture 2" descr="aircraft hydraulic system component">
            <a:extLst>
              <a:ext uri="{FF2B5EF4-FFF2-40B4-BE49-F238E27FC236}">
                <a16:creationId xmlns:a16="http://schemas.microsoft.com/office/drawing/2014/main" id="{665109CC-C720-BF68-C113-54925D5CF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6962" y="1093003"/>
            <a:ext cx="3486150" cy="324846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98583359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356337A0-79C7-7D55-4D4C-97EE540BDB9D}"/>
              </a:ext>
            </a:extLst>
          </p:cNvPr>
          <p:cNvSpPr txBox="1"/>
          <p:nvPr/>
        </p:nvSpPr>
        <p:spPr>
          <a:xfrm>
            <a:off x="5033331" y="652721"/>
            <a:ext cx="2125337"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81000" indent="-190500" algn="ctr"/>
            <a:r>
              <a:rPr lang="fr-FR" sz="1800" dirty="0">
                <a:solidFill>
                  <a:srgbClr val="000000"/>
                </a:solidFill>
                <a:effectLst/>
                <a:latin typeface="DejaVu Sans" panose="020B0603030804020204" pitchFamily="34" charset="0"/>
                <a:ea typeface="DejaVu Sans" panose="020B0603030804020204" pitchFamily="34" charset="0"/>
              </a:rPr>
              <a:t>De priorité</a:t>
            </a:r>
            <a:endParaRPr lang="fr-FR" sz="1800" b="1" dirty="0">
              <a:effectLst/>
              <a:latin typeface="Times New Roman" panose="02020603050405020304" pitchFamily="18" charset="0"/>
              <a:ea typeface="Times New Roman" panose="02020603050405020304" pitchFamily="18" charset="0"/>
            </a:endParaRPr>
          </a:p>
        </p:txBody>
      </p:sp>
      <p:sp>
        <p:nvSpPr>
          <p:cNvPr id="8" name="ZoneTexte 7">
            <a:extLst>
              <a:ext uri="{FF2B5EF4-FFF2-40B4-BE49-F238E27FC236}">
                <a16:creationId xmlns:a16="http://schemas.microsoft.com/office/drawing/2014/main" id="{C1011470-9DDB-9535-C244-25067948C542}"/>
              </a:ext>
            </a:extLst>
          </p:cNvPr>
          <p:cNvSpPr txBox="1"/>
          <p:nvPr/>
        </p:nvSpPr>
        <p:spPr>
          <a:xfrm>
            <a:off x="4414551" y="144455"/>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Clapets</a:t>
            </a:r>
          </a:p>
        </p:txBody>
      </p:sp>
      <p:pic>
        <p:nvPicPr>
          <p:cNvPr id="9218" name="Picture 2" descr="valve de priorité">
            <a:extLst>
              <a:ext uri="{FF2B5EF4-FFF2-40B4-BE49-F238E27FC236}">
                <a16:creationId xmlns:a16="http://schemas.microsoft.com/office/drawing/2014/main" id="{7848E09B-0303-B5A1-C2D4-51B2C08D2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5226" y="1572659"/>
            <a:ext cx="4423846" cy="2738571"/>
          </a:xfrm>
          <a:prstGeom prst="rect">
            <a:avLst/>
          </a:prstGeom>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D8EEA57D-0165-D7FB-53BE-3057E6A3D11C}"/>
              </a:ext>
            </a:extLst>
          </p:cNvPr>
          <p:cNvSpPr txBox="1"/>
          <p:nvPr/>
        </p:nvSpPr>
        <p:spPr>
          <a:xfrm>
            <a:off x="404870" y="4769937"/>
            <a:ext cx="11603516"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C’est un clapet muni d’un ressort taré à une valeur définie (généralement aux environs de 1900 PSI) </a:t>
            </a:r>
          </a:p>
          <a:p>
            <a:pPr marL="285750" indent="-285750">
              <a:lnSpc>
                <a:spcPct val="150000"/>
              </a:lnSpc>
              <a:buFont typeface="Arial" panose="020B0604020202020204" pitchFamily="34" charset="0"/>
              <a:buChar char="•"/>
            </a:pPr>
            <a:r>
              <a:rPr lang="fr-FR" dirty="0"/>
              <a:t>il assure l’alimentation prioritaire de servitudes vitales (commandes de vol) </a:t>
            </a:r>
          </a:p>
          <a:p>
            <a:pPr marL="285750" indent="-285750">
              <a:lnSpc>
                <a:spcPct val="150000"/>
              </a:lnSpc>
              <a:buFont typeface="Arial" panose="020B0604020202020204" pitchFamily="34" charset="0"/>
              <a:buChar char="•"/>
            </a:pPr>
            <a:r>
              <a:rPr lang="fr-FR" dirty="0"/>
              <a:t>Il isolent d’autres utilisateurs pouvant être actionnés par d’autres sources.</a:t>
            </a:r>
          </a:p>
          <a:p>
            <a:pPr marL="285750" indent="-285750">
              <a:lnSpc>
                <a:spcPct val="150000"/>
              </a:lnSpc>
              <a:buFont typeface="Arial" panose="020B0604020202020204" pitchFamily="34" charset="0"/>
              <a:buChar char="•"/>
            </a:pPr>
            <a:r>
              <a:rPr lang="fr-FR" dirty="0"/>
              <a:t>Il 'est ouvert en condition normale et fermé si la pression chute en-dessous de sa valeur de tarage.</a:t>
            </a: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5314" y="1905256"/>
            <a:ext cx="4677428" cy="198147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17248780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52C4517-44A6-10B6-DFC7-76D4F6C75456}"/>
              </a:ext>
            </a:extLst>
          </p:cNvPr>
          <p:cNvPicPr>
            <a:picLocks noChangeAspect="1"/>
          </p:cNvPicPr>
          <p:nvPr/>
        </p:nvPicPr>
        <p:blipFill>
          <a:blip r:embed="rId2"/>
          <a:stretch>
            <a:fillRect/>
          </a:stretch>
        </p:blipFill>
        <p:spPr>
          <a:xfrm>
            <a:off x="7654118" y="1621322"/>
            <a:ext cx="2990860" cy="1642110"/>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0DF5A626-48B2-F016-9370-4DA441A0B751}"/>
              </a:ext>
            </a:extLst>
          </p:cNvPr>
          <p:cNvSpPr txBox="1"/>
          <p:nvPr/>
        </p:nvSpPr>
        <p:spPr>
          <a:xfrm>
            <a:off x="345660" y="4370968"/>
            <a:ext cx="11500680"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774700" indent="-838200" algn="l">
              <a:lnSpc>
                <a:spcPct val="150000"/>
              </a:lnSpc>
              <a:spcBef>
                <a:spcPts val="300"/>
              </a:spcBef>
              <a:spcAft>
                <a:spcPts val="0"/>
              </a:spcAft>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C’est un clapet anti-retour dont le cône est percé d’un orifice calibré.</a:t>
            </a:r>
          </a:p>
          <a:p>
            <a:pPr>
              <a:lnSpc>
                <a:spcPct val="150000"/>
              </a:lnSpc>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permet l’écoulement libre dans un sens et un écoulement limité dans l’autre</a:t>
            </a:r>
          </a:p>
          <a:p>
            <a:pPr>
              <a:lnSpc>
                <a:spcPct val="150000"/>
              </a:lnSpc>
            </a:pPr>
            <a:r>
              <a:rPr lang="fr-FR" sz="1800" b="1" dirty="0" smtClean="0">
                <a:effectLst/>
                <a:latin typeface="Times New Roman" panose="02020603050405020304" pitchFamily="18" charset="0"/>
                <a:ea typeface="Times New Roman" panose="02020603050405020304" pitchFamily="18" charset="0"/>
              </a:rPr>
              <a:t>Exemple: </a:t>
            </a:r>
            <a:r>
              <a:rPr lang="fr-FR" sz="1800" dirty="0" smtClean="0">
                <a:effectLst/>
                <a:latin typeface="Times New Roman" panose="02020603050405020304" pitchFamily="18" charset="0"/>
                <a:ea typeface="Times New Roman" panose="02020603050405020304" pitchFamily="18" charset="0"/>
              </a:rPr>
              <a:t>dans </a:t>
            </a:r>
            <a:r>
              <a:rPr lang="fr-FR" sz="1800" dirty="0">
                <a:effectLst/>
                <a:latin typeface="Times New Roman" panose="02020603050405020304" pitchFamily="18" charset="0"/>
                <a:ea typeface="Times New Roman" panose="02020603050405020304" pitchFamily="18" charset="0"/>
              </a:rPr>
              <a:t>le circuit de trains d’atterrissage, il diminue la vitesse de descente (sens </a:t>
            </a:r>
            <a:r>
              <a:rPr lang="fr-FR" sz="1800" dirty="0" err="1">
                <a:effectLst/>
                <a:latin typeface="Times New Roman" panose="02020603050405020304" pitchFamily="18" charset="0"/>
                <a:ea typeface="Times New Roman" panose="02020603050405020304" pitchFamily="18" charset="0"/>
              </a:rPr>
              <a:t>restricteur</a:t>
            </a:r>
            <a:r>
              <a:rPr lang="fr-FR" sz="1800" dirty="0">
                <a:effectLst/>
                <a:latin typeface="Times New Roman" panose="02020603050405020304" pitchFamily="18" charset="0"/>
                <a:ea typeface="Times New Roman" panose="02020603050405020304" pitchFamily="18" charset="0"/>
              </a:rPr>
              <a:t>) et évite un choc brutal fin de course</a:t>
            </a:r>
            <a:r>
              <a:rPr lang="fr-FR" sz="1800" dirty="0" smtClean="0">
                <a:effectLst/>
                <a:latin typeface="Times New Roman" panose="02020603050405020304" pitchFamily="18" charset="0"/>
                <a:ea typeface="Times New Roman" panose="02020603050405020304" pitchFamily="18" charset="0"/>
              </a:rPr>
              <a:t>.</a:t>
            </a:r>
            <a:endParaRPr lang="fr-FR" dirty="0">
              <a:latin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6DCFC987-71FE-0BD5-E3D5-22EF263FA1CF}"/>
              </a:ext>
            </a:extLst>
          </p:cNvPr>
          <p:cNvSpPr txBox="1"/>
          <p:nvPr/>
        </p:nvSpPr>
        <p:spPr>
          <a:xfrm>
            <a:off x="3795771" y="732832"/>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06400" indent="-838200" algn="ctr"/>
            <a:r>
              <a:rPr lang="fr-FR" sz="1800" dirty="0" err="1">
                <a:effectLst/>
                <a:latin typeface="Times New Roman" panose="02020603050405020304" pitchFamily="18" charset="0"/>
                <a:ea typeface="Times New Roman" panose="02020603050405020304" pitchFamily="18" charset="0"/>
              </a:rPr>
              <a:t>Restricteurs</a:t>
            </a:r>
            <a:r>
              <a:rPr lang="fr-FR" sz="1800" dirty="0">
                <a:effectLst/>
                <a:latin typeface="Times New Roman" panose="02020603050405020304" pitchFamily="18" charset="0"/>
                <a:ea typeface="Times New Roman" panose="02020603050405020304" pitchFamily="18" charset="0"/>
              </a:rPr>
              <a:t> Dans un sens</a:t>
            </a:r>
          </a:p>
        </p:txBody>
      </p:sp>
      <p:sp>
        <p:nvSpPr>
          <p:cNvPr id="8" name="ZoneTexte 7">
            <a:extLst>
              <a:ext uri="{FF2B5EF4-FFF2-40B4-BE49-F238E27FC236}">
                <a16:creationId xmlns:a16="http://schemas.microsoft.com/office/drawing/2014/main" id="{A6722296-4865-CAE1-5B46-8D52CFCB658C}"/>
              </a:ext>
            </a:extLst>
          </p:cNvPr>
          <p:cNvSpPr txBox="1"/>
          <p:nvPr/>
        </p:nvSpPr>
        <p:spPr>
          <a:xfrm>
            <a:off x="4414551" y="144455"/>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Clapets</a:t>
            </a:r>
          </a:p>
        </p:txBody>
      </p:sp>
      <p:pic>
        <p:nvPicPr>
          <p:cNvPr id="12" name="Picture 7">
            <a:extLst>
              <a:ext uri="{FF2B5EF4-FFF2-40B4-BE49-F238E27FC236}">
                <a16:creationId xmlns:a16="http://schemas.microsoft.com/office/drawing/2014/main" id="{360C6E93-F332-CEB2-D8DF-893449A83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49" y="1487901"/>
            <a:ext cx="4111748" cy="2497329"/>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011762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597E9D7-BB4A-BB9E-74F9-367ABC291ECC}"/>
              </a:ext>
            </a:extLst>
          </p:cNvPr>
          <p:cNvSpPr txBox="1"/>
          <p:nvPr/>
        </p:nvSpPr>
        <p:spPr>
          <a:xfrm>
            <a:off x="217582" y="1149140"/>
            <a:ext cx="6888297" cy="545085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PRESSE DE BRAMAH</a:t>
            </a:r>
          </a:p>
          <a:p>
            <a:pPr>
              <a:lnSpc>
                <a:spcPct val="150000"/>
              </a:lnSpc>
            </a:pPr>
            <a:r>
              <a:rPr lang="fr-FR" dirty="0"/>
              <a:t>Ce principe fut découvert par Joseph Bramah (1749 - 1814) qui inventa une presse hydraulique et, constata deux faits :</a:t>
            </a:r>
          </a:p>
          <a:p>
            <a:pPr marL="285750" indent="-285750">
              <a:lnSpc>
                <a:spcPct val="150000"/>
              </a:lnSpc>
              <a:buFont typeface="Arial" panose="020B0604020202020204" pitchFamily="34" charset="0"/>
              <a:buChar char="•"/>
            </a:pPr>
            <a:r>
              <a:rPr lang="fr-FR" dirty="0"/>
              <a:t>plus la surface sous charge est petite, plus la pression générée est importante.</a:t>
            </a:r>
          </a:p>
          <a:p>
            <a:pPr marL="285750" indent="-285750">
              <a:lnSpc>
                <a:spcPct val="150000"/>
              </a:lnSpc>
              <a:buFont typeface="Arial" panose="020B0604020202020204" pitchFamily="34" charset="0"/>
              <a:buChar char="•"/>
            </a:pPr>
            <a:r>
              <a:rPr lang="fr-FR" dirty="0"/>
              <a:t>plus la surface sous pression est grande, plus la charge disponible sera importante.</a:t>
            </a:r>
          </a:p>
          <a:p>
            <a:pPr>
              <a:lnSpc>
                <a:spcPct val="150000"/>
              </a:lnSpc>
            </a:pPr>
            <a:r>
              <a:rPr lang="fr-FR" dirty="0"/>
              <a:t>- Une force de F1=1000 N est appliquée au piston "A", dont la surface est de S1=0,002 m2</a:t>
            </a:r>
          </a:p>
          <a:p>
            <a:pPr>
              <a:lnSpc>
                <a:spcPct val="150000"/>
              </a:lnSpc>
            </a:pPr>
            <a:r>
              <a:rPr lang="fr-FR" dirty="0"/>
              <a:t>- il produira une pression de P=500 kPa dans le fluide.</a:t>
            </a:r>
          </a:p>
          <a:p>
            <a:pPr marL="285750" indent="-285750">
              <a:lnSpc>
                <a:spcPct val="150000"/>
              </a:lnSpc>
              <a:buFontTx/>
              <a:buChar char="-"/>
            </a:pPr>
            <a:r>
              <a:rPr lang="fr-FR" dirty="0"/>
              <a:t>le piston "B" a une surface de S2=0,004 m2, </a:t>
            </a:r>
          </a:p>
          <a:p>
            <a:pPr marL="285750" indent="-285750">
              <a:lnSpc>
                <a:spcPct val="150000"/>
              </a:lnSpc>
              <a:buFontTx/>
              <a:buChar char="-"/>
            </a:pPr>
            <a:r>
              <a:rPr lang="fr-FR" dirty="0"/>
              <a:t>il supportera une charge de 0,004 m2 x 500 kPa = 2000 N </a:t>
            </a:r>
          </a:p>
          <a:p>
            <a:pPr algn="ctr">
              <a:lnSpc>
                <a:spcPct val="150000"/>
              </a:lnSpc>
            </a:pPr>
            <a:r>
              <a:rPr lang="fr-FR" b="1" dirty="0"/>
              <a:t>F = P x S2</a:t>
            </a:r>
          </a:p>
        </p:txBody>
      </p:sp>
      <p:pic>
        <p:nvPicPr>
          <p:cNvPr id="6" name="Espace réservé du contenu 5">
            <a:extLst>
              <a:ext uri="{FF2B5EF4-FFF2-40B4-BE49-F238E27FC236}">
                <a16:creationId xmlns:a16="http://schemas.microsoft.com/office/drawing/2014/main" id="{F8BCEE3B-19BE-5373-9C05-71B5C2CDEA49}"/>
              </a:ext>
            </a:extLst>
          </p:cNvPr>
          <p:cNvPicPr>
            <a:picLocks noGrp="1" noChangeAspect="1"/>
          </p:cNvPicPr>
          <p:nvPr>
            <p:ph idx="1"/>
          </p:nvPr>
        </p:nvPicPr>
        <p:blipFill rotWithShape="1">
          <a:blip r:embed="rId2"/>
          <a:srcRect l="29368" t="34217" r="27892" b="11005"/>
          <a:stretch/>
        </p:blipFill>
        <p:spPr>
          <a:xfrm>
            <a:off x="7392318" y="1575412"/>
            <a:ext cx="4447142" cy="4466614"/>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3A04C3A-9228-5330-1868-A850C456637A}"/>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Tree>
    <p:extLst>
      <p:ext uri="{BB962C8B-B14F-4D97-AF65-F5344CB8AC3E}">
        <p14:creationId xmlns:p14="http://schemas.microsoft.com/office/powerpoint/2010/main" val="949164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DADEBD0-1144-31D4-7D14-F8F213194155}"/>
              </a:ext>
            </a:extLst>
          </p:cNvPr>
          <p:cNvPicPr>
            <a:picLocks noGrp="1" noChangeAspect="1"/>
          </p:cNvPicPr>
          <p:nvPr>
            <p:ph idx="1"/>
          </p:nvPr>
        </p:nvPicPr>
        <p:blipFill>
          <a:blip r:embed="rId2"/>
          <a:stretch>
            <a:fillRect/>
          </a:stretch>
        </p:blipFill>
        <p:spPr>
          <a:xfrm>
            <a:off x="8104744" y="1684378"/>
            <a:ext cx="2678294" cy="1395572"/>
          </a:xfr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8AA8FE41-A52F-B120-EA43-098CAA53112C}"/>
              </a:ext>
            </a:extLst>
          </p:cNvPr>
          <p:cNvSpPr txBox="1"/>
          <p:nvPr/>
        </p:nvSpPr>
        <p:spPr>
          <a:xfrm>
            <a:off x="4339039" y="652721"/>
            <a:ext cx="351392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406400" indent="-838200" algn="ctr"/>
            <a:r>
              <a:rPr lang="fr-FR" sz="1800" dirty="0" err="1">
                <a:effectLst/>
                <a:latin typeface="Times New Roman" panose="02020603050405020304" pitchFamily="18" charset="0"/>
                <a:ea typeface="Times New Roman" panose="02020603050405020304" pitchFamily="18" charset="0"/>
              </a:rPr>
              <a:t>Restricteurs</a:t>
            </a:r>
            <a:r>
              <a:rPr lang="fr-FR" sz="1800" dirty="0">
                <a:effectLst/>
                <a:latin typeface="Times New Roman" panose="02020603050405020304" pitchFamily="18" charset="0"/>
                <a:ea typeface="Times New Roman" panose="02020603050405020304" pitchFamily="18" charset="0"/>
              </a:rPr>
              <a:t> </a:t>
            </a:r>
            <a:r>
              <a:rPr lang="fr-FR" dirty="0">
                <a:latin typeface="Times New Roman" panose="02020603050405020304" pitchFamily="18" charset="0"/>
                <a:ea typeface="Times New Roman" panose="02020603050405020304" pitchFamily="18" charset="0"/>
              </a:rPr>
              <a:t>d</a:t>
            </a:r>
            <a:r>
              <a:rPr lang="fr-FR" sz="1800" dirty="0">
                <a:effectLst/>
                <a:ea typeface="Times New Roman" panose="02020603050405020304" pitchFamily="18" charset="0"/>
              </a:rPr>
              <a:t>ans les deux sens</a:t>
            </a:r>
            <a:endParaRPr lang="fr-FR" sz="1800" dirty="0">
              <a:effectLst/>
              <a:latin typeface="Times New Roman" panose="02020603050405020304" pitchFamily="18" charset="0"/>
              <a:ea typeface="Times New Roman" panose="02020603050405020304" pitchFamily="18" charset="0"/>
            </a:endParaRPr>
          </a:p>
        </p:txBody>
      </p:sp>
      <p:sp>
        <p:nvSpPr>
          <p:cNvPr id="9" name="ZoneTexte 8">
            <a:extLst>
              <a:ext uri="{FF2B5EF4-FFF2-40B4-BE49-F238E27FC236}">
                <a16:creationId xmlns:a16="http://schemas.microsoft.com/office/drawing/2014/main" id="{24F1199A-BD35-8492-F093-73687B5311C2}"/>
              </a:ext>
            </a:extLst>
          </p:cNvPr>
          <p:cNvSpPr txBox="1"/>
          <p:nvPr/>
        </p:nvSpPr>
        <p:spPr>
          <a:xfrm>
            <a:off x="4414551" y="144455"/>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Clapets</a:t>
            </a:r>
          </a:p>
        </p:txBody>
      </p:sp>
      <p:pic>
        <p:nvPicPr>
          <p:cNvPr id="10" name="Espace réservé du contenu 4">
            <a:extLst>
              <a:ext uri="{FF2B5EF4-FFF2-40B4-BE49-F238E27FC236}">
                <a16:creationId xmlns:a16="http://schemas.microsoft.com/office/drawing/2014/main" id="{588E7E10-46B4-665F-8B73-11E0AE564ED6}"/>
              </a:ext>
            </a:extLst>
          </p:cNvPr>
          <p:cNvPicPr>
            <a:picLocks noChangeAspect="1"/>
          </p:cNvPicPr>
          <p:nvPr/>
        </p:nvPicPr>
        <p:blipFill rotWithShape="1">
          <a:blip r:embed="rId3"/>
          <a:srcRect r="11857"/>
          <a:stretch/>
        </p:blipFill>
        <p:spPr>
          <a:xfrm>
            <a:off x="1248950" y="1321797"/>
            <a:ext cx="4520479" cy="2120735"/>
          </a:xfrm>
          <a:prstGeom prst="rect">
            <a:avLst/>
          </a:prstGeom>
        </p:spPr>
        <p:style>
          <a:lnRef idx="2">
            <a:schemeClr val="accent2"/>
          </a:lnRef>
          <a:fillRef idx="1">
            <a:schemeClr val="lt1"/>
          </a:fillRef>
          <a:effectRef idx="0">
            <a:schemeClr val="accent2"/>
          </a:effectRef>
          <a:fontRef idx="minor">
            <a:schemeClr val="dk1"/>
          </a:fontRef>
        </p:style>
      </p:pic>
      <p:sp>
        <p:nvSpPr>
          <p:cNvPr id="11" name="ZoneTexte 10">
            <a:extLst>
              <a:ext uri="{FF2B5EF4-FFF2-40B4-BE49-F238E27FC236}">
                <a16:creationId xmlns:a16="http://schemas.microsoft.com/office/drawing/2014/main" id="{EB1BC39C-1861-9D64-AA31-70E49C17CB53}"/>
              </a:ext>
            </a:extLst>
          </p:cNvPr>
          <p:cNvSpPr txBox="1"/>
          <p:nvPr/>
        </p:nvSpPr>
        <p:spPr>
          <a:xfrm>
            <a:off x="387884" y="4335874"/>
            <a:ext cx="11416229"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eaLnBrk="0" fontAlgn="base" hangingPunct="0">
              <a:lnSpc>
                <a:spcPct val="150000"/>
              </a:lnSpc>
              <a:spcBef>
                <a:spcPct val="0"/>
              </a:spcBef>
              <a:spcAft>
                <a:spcPct val="0"/>
              </a:spcAft>
              <a:buFont typeface="Arial" panose="020B0604020202020204" pitchFamily="34" charset="0"/>
              <a:buChar char="•"/>
            </a:pPr>
            <a:r>
              <a:rPr lang="fr-FR" sz="1800" dirty="0">
                <a:solidFill>
                  <a:srgbClr val="000000"/>
                </a:solidFill>
                <a:effectLst/>
                <a:ea typeface="DejaVu Sans" panose="020B0603030804020204" pitchFamily="34" charset="0"/>
              </a:rPr>
              <a:t>Dans ce clapet, l’écoulement est limité dans les deux sens</a:t>
            </a:r>
          </a:p>
          <a:p>
            <a:pPr marL="285750" indent="-285750" algn="just" eaLnBrk="0" fontAlgn="base" hangingPunct="0">
              <a:lnSpc>
                <a:spcPct val="150000"/>
              </a:lnSpc>
              <a:spcBef>
                <a:spcPct val="0"/>
              </a:spcBef>
              <a:spcAft>
                <a:spcPct val="0"/>
              </a:spcAft>
              <a:buFont typeface="Arial" panose="020B0604020202020204" pitchFamily="34" charset="0"/>
              <a:buChar char="•"/>
            </a:pPr>
            <a:r>
              <a:rPr kumimoji="0" lang="fr-FR" altLang="fr-FR" sz="1800" b="0" i="0" u="none" strike="noStrike" cap="none" normalizeH="0" baseline="0" dirty="0">
                <a:ln>
                  <a:noFill/>
                </a:ln>
                <a:solidFill>
                  <a:srgbClr val="000000"/>
                </a:solidFill>
                <a:effectLst/>
                <a:ea typeface="DejaVu Sans" panose="020B0603030804020204" pitchFamily="34" charset="0"/>
              </a:rPr>
              <a:t>Il existe aussi des clapets </a:t>
            </a:r>
            <a:r>
              <a:rPr kumimoji="0" lang="fr-FR" altLang="fr-FR" sz="1800" b="0" i="0" u="none" strike="noStrike" cap="none" normalizeH="0" baseline="0" dirty="0" err="1">
                <a:ln>
                  <a:noFill/>
                </a:ln>
                <a:solidFill>
                  <a:srgbClr val="000000"/>
                </a:solidFill>
                <a:effectLst/>
                <a:ea typeface="DejaVu Sans" panose="020B0603030804020204" pitchFamily="34" charset="0"/>
              </a:rPr>
              <a:t>restricteurs</a:t>
            </a:r>
            <a:r>
              <a:rPr kumimoji="0" lang="fr-FR" altLang="fr-FR" sz="1800" b="0" i="0" u="none" strike="noStrike" cap="none" normalizeH="0" baseline="0" dirty="0">
                <a:ln>
                  <a:noFill/>
                </a:ln>
                <a:solidFill>
                  <a:srgbClr val="000000"/>
                </a:solidFill>
                <a:effectLst/>
                <a:ea typeface="DejaVu Sans" panose="020B0603030804020204" pitchFamily="34" charset="0"/>
              </a:rPr>
              <a:t> réglables par vis pointeau</a:t>
            </a:r>
            <a:r>
              <a:rPr kumimoji="0" lang="fr-FR" altLang="fr-FR" sz="1800" b="0" i="0" u="none" strike="noStrike" cap="none" normalizeH="0" baseline="0" dirty="0">
                <a:ln>
                  <a:noFill/>
                </a:ln>
                <a:solidFill>
                  <a:schemeClr val="tx1"/>
                </a:solidFill>
                <a:effectLst/>
                <a:ea typeface="Times New Roman" panose="02020603050405020304" pitchFamily="18" charset="0"/>
              </a:rPr>
              <a:t>.</a:t>
            </a:r>
            <a:endParaRPr lang="fr-FR" sz="1800" dirty="0">
              <a:effectLst/>
              <a:ea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ea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ea typeface="Times New Roman" panose="02020603050405020304" pitchFamily="18" charset="0"/>
              </a:rPr>
              <a:t>Exemple : </a:t>
            </a:r>
          </a:p>
          <a:p>
            <a:pPr marL="0" marR="0" lvl="0" indent="0" algn="just" defTabSz="914400" rtl="0" eaLnBrk="0" fontAlgn="base" latinLnBrk="0" hangingPunct="0">
              <a:lnSpc>
                <a:spcPct val="15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ea typeface="Times New Roman" panose="02020603050405020304" pitchFamily="18" charset="0"/>
              </a:rPr>
              <a:t>Intercalé dans le circuit de direction du train avant, il limite la vitesse de débattement</a:t>
            </a:r>
          </a:p>
        </p:txBody>
      </p:sp>
    </p:spTree>
    <p:extLst>
      <p:ext uri="{BB962C8B-B14F-4D97-AF65-F5344CB8AC3E}">
        <p14:creationId xmlns:p14="http://schemas.microsoft.com/office/powerpoint/2010/main" val="32164691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52FAAF40-D607-90ED-D8CA-81F2AC5E4208}"/>
              </a:ext>
            </a:extLst>
          </p:cNvPr>
          <p:cNvSpPr txBox="1"/>
          <p:nvPr/>
        </p:nvSpPr>
        <p:spPr>
          <a:xfrm>
            <a:off x="4414551" y="144455"/>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Clapets</a:t>
            </a:r>
          </a:p>
        </p:txBody>
      </p:sp>
      <p:sp>
        <p:nvSpPr>
          <p:cNvPr id="10" name="ZoneTexte 9">
            <a:extLst>
              <a:ext uri="{FF2B5EF4-FFF2-40B4-BE49-F238E27FC236}">
                <a16:creationId xmlns:a16="http://schemas.microsoft.com/office/drawing/2014/main" id="{7B95BCF9-B25E-F5CA-2157-B0FDDBF96E4E}"/>
              </a:ext>
            </a:extLst>
          </p:cNvPr>
          <p:cNvSpPr txBox="1"/>
          <p:nvPr/>
        </p:nvSpPr>
        <p:spPr>
          <a:xfrm>
            <a:off x="4833192" y="732905"/>
            <a:ext cx="252561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 sécurité (ou fusible)</a:t>
            </a:r>
          </a:p>
        </p:txBody>
      </p:sp>
      <p:pic>
        <p:nvPicPr>
          <p:cNvPr id="10242" name="Picture 2" descr="aircraft hydraulic system part image">
            <a:extLst>
              <a:ext uri="{FF2B5EF4-FFF2-40B4-BE49-F238E27FC236}">
                <a16:creationId xmlns:a16="http://schemas.microsoft.com/office/drawing/2014/main" id="{8E6E6A25-8AD9-91CC-75A8-E78FE9700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981" y="4028248"/>
            <a:ext cx="4021156" cy="2209800"/>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2DB99201-B015-187C-9448-A9B0102B0561}"/>
              </a:ext>
            </a:extLst>
          </p:cNvPr>
          <p:cNvSpPr txBox="1"/>
          <p:nvPr/>
        </p:nvSpPr>
        <p:spPr>
          <a:xfrm>
            <a:off x="283684" y="1510572"/>
            <a:ext cx="6097836" cy="503535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 fusible hydraulique est un dispositif de sécurité. </a:t>
            </a:r>
          </a:p>
          <a:p>
            <a:pPr marL="285750" indent="-285750">
              <a:lnSpc>
                <a:spcPct val="150000"/>
              </a:lnSpc>
              <a:buFont typeface="Arial" panose="020B0604020202020204" pitchFamily="34" charset="0"/>
              <a:buChar char="•"/>
            </a:pPr>
            <a:r>
              <a:rPr lang="fr-FR" dirty="0"/>
              <a:t>Si le volume traversant le fusible devient excessif, le fusible se ferme et coupe le débit. </a:t>
            </a:r>
          </a:p>
          <a:p>
            <a:pPr marL="285750" indent="-285750">
              <a:lnSpc>
                <a:spcPct val="150000"/>
              </a:lnSpc>
              <a:buFont typeface="Arial" panose="020B0604020202020204" pitchFamily="34" charset="0"/>
              <a:buChar char="•"/>
            </a:pPr>
            <a:r>
              <a:rPr lang="fr-FR" dirty="0"/>
              <a:t>Des fusibles peuvent être installés à des endroits stratégiques dans un système hydraulique. </a:t>
            </a:r>
          </a:p>
          <a:p>
            <a:pPr marL="285750" indent="-285750">
              <a:lnSpc>
                <a:spcPct val="150000"/>
              </a:lnSpc>
              <a:buFont typeface="Arial" panose="020B0604020202020204" pitchFamily="34" charset="0"/>
              <a:buChar char="•"/>
            </a:pPr>
            <a:r>
              <a:rPr lang="fr-FR" dirty="0"/>
              <a:t>En se fermant, un fusible préserve le fluide hydraulique pour le reste du système. </a:t>
            </a:r>
          </a:p>
          <a:p>
            <a:pPr marL="285750" indent="-285750">
              <a:lnSpc>
                <a:spcPct val="150000"/>
              </a:lnSpc>
              <a:buFont typeface="Arial" panose="020B0604020202020204" pitchFamily="34" charset="0"/>
              <a:buChar char="•"/>
            </a:pPr>
            <a:r>
              <a:rPr lang="fr-FR" dirty="0"/>
              <a:t>Des fusibles hydrauliques sont montés sur le système de freinage, les lignes d'extension et de rétraction des volets et des becs de bord d'attaque, les lignes de sortie et de sortie du train d'atterrissage avant et les lignes de pression et de retour de l'inverseur de poussée. </a:t>
            </a:r>
          </a:p>
        </p:txBody>
      </p:sp>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t="6956" r="1934" b="7827"/>
          <a:stretch/>
        </p:blipFill>
        <p:spPr>
          <a:xfrm>
            <a:off x="6836645" y="1600200"/>
            <a:ext cx="4909041" cy="132805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408736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73C5305-07BC-3E81-29F6-107CA800E836}"/>
              </a:ext>
            </a:extLst>
          </p:cNvPr>
          <p:cNvSpPr txBox="1"/>
          <p:nvPr/>
        </p:nvSpPr>
        <p:spPr>
          <a:xfrm>
            <a:off x="535294" y="4732254"/>
            <a:ext cx="11121412" cy="12890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679450" indent="-285750" algn="l">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C’est un clapet anti-retour muni d’un ressort taré qui permet le branchement rapide d’un groupe de parc hydraulique sur les circuits avion, </a:t>
            </a:r>
          </a:p>
          <a:p>
            <a:pPr marL="679450" indent="-285750" algn="l">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Le but est d’effectuer des essais au sol ou des réglages, par le personnel de maintenance</a:t>
            </a:r>
            <a:endPar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23920AAC-103D-7CDB-583B-57C3B12B59F0}"/>
              </a:ext>
            </a:extLst>
          </p:cNvPr>
          <p:cNvSpPr txBox="1"/>
          <p:nvPr/>
        </p:nvSpPr>
        <p:spPr>
          <a:xfrm>
            <a:off x="4414551" y="144455"/>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rPr>
              <a:t>Clapets</a:t>
            </a:r>
          </a:p>
        </p:txBody>
      </p:sp>
      <p:sp>
        <p:nvSpPr>
          <p:cNvPr id="8" name="ZoneTexte 7">
            <a:extLst>
              <a:ext uri="{FF2B5EF4-FFF2-40B4-BE49-F238E27FC236}">
                <a16:creationId xmlns:a16="http://schemas.microsoft.com/office/drawing/2014/main" id="{E1CD9FFF-426C-EC5B-5599-45C68F5BEF5B}"/>
              </a:ext>
            </a:extLst>
          </p:cNvPr>
          <p:cNvSpPr txBox="1"/>
          <p:nvPr/>
        </p:nvSpPr>
        <p:spPr>
          <a:xfrm>
            <a:off x="5361772" y="643711"/>
            <a:ext cx="146845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Obturateur</a:t>
            </a:r>
            <a:endParaRPr lang="fr-FR" dirty="0"/>
          </a:p>
        </p:txBody>
      </p:sp>
      <p:pic>
        <p:nvPicPr>
          <p:cNvPr id="13314" name="Picture 2" descr="Groupe hydraulique pour avion - Tous les fabricants de l'aéronautique">
            <a:extLst>
              <a:ext uri="{FF2B5EF4-FFF2-40B4-BE49-F238E27FC236}">
                <a16:creationId xmlns:a16="http://schemas.microsoft.com/office/drawing/2014/main" id="{AA2A9FD7-0063-D5E7-A85D-B95CFB834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446" y="1481210"/>
            <a:ext cx="3679634" cy="2756174"/>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rotWithShape="1">
          <a:blip r:embed="rId3">
            <a:extLst>
              <a:ext uri="{28A0092B-C50C-407E-A947-70E740481C1C}">
                <a14:useLocalDpi xmlns:a14="http://schemas.microsoft.com/office/drawing/2010/main" val="0"/>
              </a:ext>
            </a:extLst>
          </a:blip>
          <a:srcRect l="2251" t="7149" r="5543" b="13870"/>
          <a:stretch/>
        </p:blipFill>
        <p:spPr>
          <a:xfrm>
            <a:off x="6368142" y="1774371"/>
            <a:ext cx="4993531" cy="167640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3106490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8AB5D34-3F29-DF24-CF78-969961BC02F7}"/>
              </a:ext>
            </a:extLst>
          </p:cNvPr>
          <p:cNvSpPr txBox="1"/>
          <p:nvPr/>
        </p:nvSpPr>
        <p:spPr>
          <a:xfrm>
            <a:off x="889153" y="3950592"/>
            <a:ext cx="1041369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C’est un clapet anti-retour qui est installé en parallèle sur un élément hydraulique,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par exemple filtre ou chambres de servocommande</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Il permet </a:t>
            </a:r>
          </a:p>
          <a:p>
            <a:pPr marL="742950" lvl="1" indent="-285750">
              <a:buFont typeface="Courier New" panose="02070309020205020404" pitchFamily="49" charset="0"/>
              <a:buChar char="o"/>
            </a:pPr>
            <a:r>
              <a:rPr lang="fr-FR" dirty="0">
                <a:solidFill>
                  <a:srgbClr val="000000"/>
                </a:solidFill>
                <a:effectLst/>
                <a:ea typeface="DejaVu Sans" panose="020B0603030804020204" pitchFamily="34" charset="0"/>
              </a:rPr>
              <a:t>de mettre en communication l’amont et l’aval du filtre si celui-ci est colmaté, </a:t>
            </a:r>
          </a:p>
          <a:p>
            <a:pPr marL="742950" lvl="1" indent="-285750">
              <a:buFont typeface="Courier New" panose="02070309020205020404" pitchFamily="49" charset="0"/>
              <a:buChar char="o"/>
            </a:pPr>
            <a:r>
              <a:rPr lang="fr-FR" dirty="0">
                <a:solidFill>
                  <a:srgbClr val="000000"/>
                </a:solidFill>
                <a:effectLst/>
                <a:ea typeface="DejaVu Sans" panose="020B0603030804020204" pitchFamily="34" charset="0"/>
              </a:rPr>
              <a:t>de ponter les deux chambres d’une servocommande pour éviter le blocage hydraulique de la</a:t>
            </a:r>
            <a:r>
              <a:rPr lang="fr-FR" dirty="0">
                <a:solidFill>
                  <a:srgbClr val="000000"/>
                </a:solidFill>
                <a:ea typeface="DejaVu Sans" panose="020B0603030804020204" pitchFamily="34" charset="0"/>
              </a:rPr>
              <a:t> </a:t>
            </a:r>
            <a:r>
              <a:rPr lang="fr-FR" dirty="0">
                <a:solidFill>
                  <a:srgbClr val="000000"/>
                </a:solidFill>
                <a:effectLst/>
                <a:ea typeface="DejaVu Sans" panose="020B0603030804020204" pitchFamily="34" charset="0"/>
              </a:rPr>
              <a:t>gouverne, qui sera manœuvrée par une autre servocommande</a:t>
            </a:r>
            <a:endParaRPr lang="fr-FR" dirty="0"/>
          </a:p>
        </p:txBody>
      </p:sp>
      <p:sp>
        <p:nvSpPr>
          <p:cNvPr id="8" name="ZoneTexte 7">
            <a:extLst>
              <a:ext uri="{FF2B5EF4-FFF2-40B4-BE49-F238E27FC236}">
                <a16:creationId xmlns:a16="http://schemas.microsoft.com/office/drawing/2014/main" id="{9CCB2C32-0BA8-28B0-4173-03F574451314}"/>
              </a:ext>
            </a:extLst>
          </p:cNvPr>
          <p:cNvSpPr txBox="1"/>
          <p:nvPr/>
        </p:nvSpPr>
        <p:spPr>
          <a:xfrm>
            <a:off x="4414551" y="353775"/>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smtClean="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Clapets </a:t>
            </a:r>
            <a:r>
              <a:rPr lang="fr-FR" altLang="fr-FR" sz="1800" b="1" dirty="0" smtClean="0">
                <a:solidFill>
                  <a:schemeClr val="tx1"/>
                </a:solidFill>
              </a:rPr>
              <a:t>By-pass</a:t>
            </a:r>
            <a:endParaRPr lang="fr-FR" sz="1800" b="1" u="none" strike="noStrik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 name="Picture 5" descr="Bypass Valve">
            <a:extLst>
              <a:ext uri="{FF2B5EF4-FFF2-40B4-BE49-F238E27FC236}">
                <a16:creationId xmlns:a16="http://schemas.microsoft.com/office/drawing/2014/main" id="{6554A57A-175E-D833-A0FF-43FC7FA8E90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21742" y="340112"/>
            <a:ext cx="2901902" cy="3372572"/>
          </a:xfrm>
          <a:prstGeom prst="rect">
            <a:avLst/>
          </a:prstGeom>
          <a:ln/>
          <a:extLst/>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2242" y="1146071"/>
            <a:ext cx="4884618" cy="231558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4287946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8435556-3A39-8F7A-D561-FDC833DDA2B6}"/>
              </a:ext>
            </a:extLst>
          </p:cNvPr>
          <p:cNvPicPr>
            <a:picLocks noGrp="1" noChangeAspect="1"/>
          </p:cNvPicPr>
          <p:nvPr>
            <p:ph idx="1"/>
          </p:nvPr>
        </p:nvPicPr>
        <p:blipFill rotWithShape="1">
          <a:blip r:embed="rId2"/>
          <a:srcRect l="49587" t="25902"/>
          <a:stretch/>
        </p:blipFill>
        <p:spPr>
          <a:xfrm>
            <a:off x="9041176" y="1122113"/>
            <a:ext cx="3150824" cy="191492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06402351-403D-D374-E09E-D9230D924EAB}"/>
              </a:ext>
            </a:extLst>
          </p:cNvPr>
          <p:cNvSpPr txBox="1"/>
          <p:nvPr/>
        </p:nvSpPr>
        <p:spPr>
          <a:xfrm>
            <a:off x="783115" y="3920170"/>
            <a:ext cx="10839681" cy="21200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363538">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C’est un clapet baladeur qui permet d’alimenter une même servitude par deux circuits différents, </a:t>
            </a:r>
          </a:p>
          <a:p>
            <a:pPr indent="363538">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la commutation est automatique, très utilisé dans les circuits de freinage</a:t>
            </a:r>
          </a:p>
          <a:p>
            <a:pPr indent="363538" algn="just">
              <a:lnSpc>
                <a:spcPct val="150000"/>
              </a:lnSpc>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Si la pression du circuit normal chute, le clapet soumis à la pression du circuit secours va se déplacer, et permettre l’alimentation de la servitude.</a:t>
            </a:r>
          </a:p>
          <a:p>
            <a:pPr indent="363538">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Inconvénients : Fail-</a:t>
            </a:r>
            <a:r>
              <a:rPr lang="fr-FR" sz="1800" dirty="0" err="1">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safe</a:t>
            </a: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partiel, et de plus, risques de transferts hydrauliques si clapet non étanche.</a:t>
            </a:r>
            <a:endParaRPr lang="fr-FR" dirty="0">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ABEC4632-5ABA-9F46-E09C-2C86EAA42C30}"/>
              </a:ext>
            </a:extLst>
          </p:cNvPr>
          <p:cNvSpPr txBox="1"/>
          <p:nvPr/>
        </p:nvSpPr>
        <p:spPr>
          <a:xfrm>
            <a:off x="4326416" y="155472"/>
            <a:ext cx="3362898"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485775" algn="l"/>
              </a:tabLst>
            </a:pPr>
            <a:r>
              <a:rPr lang="fr-FR" sz="1800" b="1" u="none" strike="noStrik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Clapets </a:t>
            </a:r>
            <a:r>
              <a:rPr lang="fr-FR" b="1" u="none" strike="noStrik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Navette</a:t>
            </a:r>
            <a:endParaRPr lang="fr-FR" sz="1800" b="1" u="none" strike="noStrik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Image 11">
            <a:extLst>
              <a:ext uri="{FF2B5EF4-FFF2-40B4-BE49-F238E27FC236}">
                <a16:creationId xmlns:a16="http://schemas.microsoft.com/office/drawing/2014/main" id="{80128CD9-F97E-F882-EF10-0324DF0208C5}"/>
              </a:ext>
            </a:extLst>
          </p:cNvPr>
          <p:cNvPicPr>
            <a:picLocks noChangeAspect="1"/>
          </p:cNvPicPr>
          <p:nvPr/>
        </p:nvPicPr>
        <p:blipFill>
          <a:blip r:embed="rId3"/>
          <a:stretch>
            <a:fillRect/>
          </a:stretch>
        </p:blipFill>
        <p:spPr>
          <a:xfrm>
            <a:off x="496457" y="1122114"/>
            <a:ext cx="4512876" cy="1914925"/>
          </a:xfrm>
          <a:prstGeom prst="rect">
            <a:avLst/>
          </a:prstGeom>
        </p:spPr>
      </p:pic>
      <p:pic>
        <p:nvPicPr>
          <p:cNvPr id="14338" name="Picture 2" descr="hydraulic system valves">
            <a:extLst>
              <a:ext uri="{FF2B5EF4-FFF2-40B4-BE49-F238E27FC236}">
                <a16:creationId xmlns:a16="http://schemas.microsoft.com/office/drawing/2014/main" id="{EEFB323A-1403-C5D2-D165-666D58C51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466" y="1122113"/>
            <a:ext cx="3771900" cy="19149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03262900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27B971D-E077-604F-B813-45EA229446E8}"/>
              </a:ext>
            </a:extLst>
          </p:cNvPr>
          <p:cNvPicPr>
            <a:picLocks noGrp="1" noChangeAspect="1"/>
          </p:cNvPicPr>
          <p:nvPr>
            <p:ph idx="1"/>
          </p:nvPr>
        </p:nvPicPr>
        <p:blipFill rotWithShape="1">
          <a:blip r:embed="rId2"/>
          <a:srcRect l="46042" t="21992"/>
          <a:stretch/>
        </p:blipFill>
        <p:spPr>
          <a:xfrm>
            <a:off x="7925718" y="1960700"/>
            <a:ext cx="3047081" cy="124096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15918808-C795-15DE-47BC-206DADA231C6}"/>
              </a:ext>
            </a:extLst>
          </p:cNvPr>
          <p:cNvSpPr txBox="1"/>
          <p:nvPr/>
        </p:nvSpPr>
        <p:spPr>
          <a:xfrm>
            <a:off x="319489" y="4863226"/>
            <a:ext cx="11710929" cy="12890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Il est normalement fermé, sa fonction n’est pas automatique, </a:t>
            </a:r>
          </a:p>
          <a:p>
            <a:pPr marL="285750" indent="-285750">
              <a:lnSpc>
                <a:spcPct val="150000"/>
              </a:lnSpc>
              <a:buFont typeface="Arial" panose="020B0604020202020204" pitchFamily="34" charset="0"/>
              <a:buChar char="•"/>
            </a:pPr>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O</a:t>
            </a: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n l’ouvre manuellement pour faire chuter la HP du circuit et vider le liquide hydraulique contenu dans l’accumulateur</a:t>
            </a:r>
          </a:p>
          <a:p>
            <a:pPr marL="285750" indent="-285750">
              <a:lnSpc>
                <a:spcPct val="150000"/>
              </a:lnSpc>
              <a:buFont typeface="Arial" panose="020B0604020202020204" pitchFamily="34" charset="0"/>
              <a:buChar char="•"/>
            </a:pPr>
            <a:r>
              <a:rPr lang="fr-FR" dirty="0">
                <a:solidFill>
                  <a:srgbClr val="000000"/>
                </a:solidFill>
                <a:latin typeface="Times New Roman" panose="02020603050405020304" pitchFamily="18" charset="0"/>
                <a:ea typeface="DejaVu Sans" panose="020B0603030804020204" pitchFamily="34" charset="0"/>
                <a:cs typeface="Times New Roman" panose="02020603050405020304" pitchFamily="18" charset="0"/>
              </a:rPr>
              <a:t>Nécessaire </a:t>
            </a: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 avant toute intervention par l’équipe de maintenance</a:t>
            </a:r>
            <a:endParaRPr lang="fr-FR" dirty="0">
              <a:latin typeface="Times New Roman" panose="02020603050405020304" pitchFamily="18" charset="0"/>
              <a:cs typeface="Times New Roman" panose="02020603050405020304" pitchFamily="18" charset="0"/>
            </a:endParaRPr>
          </a:p>
        </p:txBody>
      </p:sp>
      <p:sp>
        <p:nvSpPr>
          <p:cNvPr id="3" name="ZoneTexte 2">
            <a:extLst>
              <a:ext uri="{FF2B5EF4-FFF2-40B4-BE49-F238E27FC236}">
                <a16:creationId xmlns:a16="http://schemas.microsoft.com/office/drawing/2014/main" id="{82A7AA9C-5B8D-C84F-C9B2-49CF81B4C1C6}"/>
              </a:ext>
            </a:extLst>
          </p:cNvPr>
          <p:cNvSpPr txBox="1"/>
          <p:nvPr/>
        </p:nvSpPr>
        <p:spPr>
          <a:xfrm>
            <a:off x="4906176" y="336371"/>
            <a:ext cx="2721167"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sz="1800" b="1" u="none" strike="noStrike" spc="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Clapets d</a:t>
            </a:r>
            <a:r>
              <a:rPr lang="fr-FR" b="1" dirty="0">
                <a:effectLst/>
                <a:latin typeface="Times New Roman" panose="02020603050405020304" pitchFamily="18" charset="0"/>
                <a:ea typeface="Times New Roman" panose="02020603050405020304" pitchFamily="18" charset="0"/>
              </a:rPr>
              <a:t>e décompression</a:t>
            </a:r>
          </a:p>
        </p:txBody>
      </p:sp>
      <p:pic>
        <p:nvPicPr>
          <p:cNvPr id="1026" name="Picture 2" descr="Une mise en route d'un banc hydraulique pédagogique dans un contexte hors  du commun">
            <a:extLst>
              <a:ext uri="{FF2B5EF4-FFF2-40B4-BE49-F238E27FC236}">
                <a16:creationId xmlns:a16="http://schemas.microsoft.com/office/drawing/2014/main" id="{75C80FE3-A1CD-35FA-0690-94BA43823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094" y="1174196"/>
            <a:ext cx="4010140" cy="300760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557839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25D1D93-58EB-C9B7-BCD4-0A06C3FB2DA0}"/>
              </a:ext>
            </a:extLst>
          </p:cNvPr>
          <p:cNvSpPr>
            <a:spLocks noGrp="1"/>
          </p:cNvSpPr>
          <p:nvPr>
            <p:ph idx="1"/>
          </p:nvPr>
        </p:nvSpPr>
        <p:spPr>
          <a:xfrm>
            <a:off x="395690" y="1014985"/>
            <a:ext cx="11203236" cy="1735877"/>
          </a:xfrm>
        </p:spPr>
        <p:style>
          <a:lnRef idx="2">
            <a:schemeClr val="accent2"/>
          </a:lnRef>
          <a:fillRef idx="1">
            <a:schemeClr val="lt1"/>
          </a:fillRef>
          <a:effectRef idx="0">
            <a:schemeClr val="accent2"/>
          </a:effectRef>
          <a:fontRef idx="minor">
            <a:schemeClr val="dk1"/>
          </a:fontRef>
        </p:style>
        <p:txBody>
          <a:bodyPr>
            <a:noAutofit/>
          </a:bodyPr>
          <a:lstStyle/>
          <a:p>
            <a:pPr algn="just">
              <a:lnSpc>
                <a:spcPct val="150000"/>
              </a:lnSpc>
              <a:spcBef>
                <a:spcPts val="0"/>
              </a:spcBef>
            </a:pP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Il permet ou non l’alimentation hydraulique d’une servitude en fonction de la position d’une autre servitude.</a:t>
            </a:r>
          </a:p>
          <a:p>
            <a:pPr algn="just">
              <a:lnSpc>
                <a:spcPct val="150000"/>
              </a:lnSpc>
              <a:spcBef>
                <a:spcPts val="0"/>
              </a:spcBef>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Ces clapets ou valves contrôlent et coordonnent complètement les séquences de </a:t>
            </a:r>
            <a:r>
              <a:rPr lang="fr-FR" sz="1800" dirty="0" smtClean="0">
                <a:effectLst/>
                <a:latin typeface="Times New Roman" panose="02020603050405020304" pitchFamily="18" charset="0"/>
                <a:ea typeface="Times New Roman" panose="02020603050405020304" pitchFamily="18" charset="0"/>
                <a:cs typeface="Times New Roman" panose="02020603050405020304" pitchFamily="18" charset="0"/>
              </a:rPr>
              <a:t>manœuvres </a:t>
            </a: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 rentrée ou sortie » des trains d’atterrissage. </a:t>
            </a:r>
          </a:p>
          <a:p>
            <a:pPr marL="0" indent="0" algn="ctr">
              <a:lnSpc>
                <a:spcPct val="150000"/>
              </a:lnSpc>
              <a:spcBef>
                <a:spcPts val="0"/>
              </a:spcBef>
              <a:buNone/>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Exemple : n’autorise la fermeture des trappes que si le train est verrouillé haut.</a:t>
            </a:r>
            <a:endParaRPr lang="fr-FR" sz="1800" dirty="0">
              <a:latin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1CD6883B-5DD8-6CD2-8153-BD4E82BBCF73}"/>
              </a:ext>
            </a:extLst>
          </p:cNvPr>
          <p:cNvSpPr txBox="1"/>
          <p:nvPr/>
        </p:nvSpPr>
        <p:spPr>
          <a:xfrm>
            <a:off x="4965854" y="376581"/>
            <a:ext cx="261375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Clapet de séquence</a:t>
            </a:r>
            <a:endParaRPr lang="fr-FR" dirty="0"/>
          </a:p>
        </p:txBody>
      </p:sp>
      <p:pic>
        <p:nvPicPr>
          <p:cNvPr id="2050" name="Picture 2">
            <a:extLst>
              <a:ext uri="{FF2B5EF4-FFF2-40B4-BE49-F238E27FC236}">
                <a16:creationId xmlns:a16="http://schemas.microsoft.com/office/drawing/2014/main" id="{1EB83FFB-2F4E-0F96-E5E2-5F94A5E53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90" y="3175612"/>
            <a:ext cx="4794375" cy="3052419"/>
          </a:xfrm>
          <a:prstGeom prst="rect">
            <a:avLst/>
          </a:prstGeom>
        </p:spPr>
        <p:style>
          <a:lnRef idx="2">
            <a:schemeClr val="accent2"/>
          </a:lnRef>
          <a:fillRef idx="1">
            <a:schemeClr val="lt1"/>
          </a:fillRef>
          <a:effectRef idx="0">
            <a:schemeClr val="accent2"/>
          </a:effectRef>
          <a:fontRef idx="minor">
            <a:schemeClr val="dk1"/>
          </a:fontRef>
        </p:style>
      </p:pic>
      <p:pic>
        <p:nvPicPr>
          <p:cNvPr id="2052" name="Picture 4" descr="Train d'atterrissage avion de transport">
            <a:extLst>
              <a:ext uri="{FF2B5EF4-FFF2-40B4-BE49-F238E27FC236}">
                <a16:creationId xmlns:a16="http://schemas.microsoft.com/office/drawing/2014/main" id="{DA5BF5C7-7799-8E9E-4ADA-3E524CC3D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9099" y="3175612"/>
            <a:ext cx="4249756" cy="3052419"/>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8298838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B35E578E-5A24-9DEA-488A-EAA6F097DC6E}"/>
                  </a:ext>
                </a:extLst>
              </p:cNvPr>
              <p:cNvSpPr txBox="1"/>
              <p:nvPr/>
            </p:nvSpPr>
            <p:spPr>
              <a:xfrm>
                <a:off x="638979" y="948739"/>
                <a:ext cx="11251893" cy="7489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spcBef>
                    <a:spcPts val="300"/>
                  </a:spcBef>
                  <a:spcAft>
                    <a:spcPts val="520"/>
                  </a:spcAft>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Ce sont les éléments générateurs du circuit qui transforment l’énergie mécanique en énergie hydraulique </a:t>
                </a:r>
              </a:p>
              <a:p>
                <a:pPr algn="just">
                  <a:spcBef>
                    <a:spcPts val="300"/>
                  </a:spcBef>
                  <a:spcAft>
                    <a:spcPts val="520"/>
                  </a:spcAft>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D</a:t>
                </a:r>
                <a14:m>
                  <m:oMath xmlns:m="http://schemas.openxmlformats.org/officeDocument/2006/math">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é</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𝑏𝑖𝑡</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𝑑𝑒</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𝑙𝑖𝑞𝑢𝑖𝑑𝑒</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𝑠𝑜𝑢𝑠</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𝑝𝑟𝑒𝑠𝑠𝑖𝑜𝑛</m:t>
                    </m:r>
                    <m:r>
                      <a:rPr lang="fr-FR" sz="1800" i="1" dirty="0"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de-DE" sz="1800" b="0" i="1" dirty="0" smtClean="0">
                        <a:effectLst/>
                        <a:latin typeface="Cambria Math" panose="02040503050406030204" pitchFamily="18" charset="0"/>
                        <a:ea typeface="Times New Roman" panose="02020603050405020304" pitchFamily="18" charset="0"/>
                        <a:cs typeface="Times New Roman" panose="02020603050405020304" pitchFamily="18" charset="0"/>
                      </a:rPr>
                      <m:t>𝑃𝑢𝑖𝑠𝑠𝑎𝑛𝑐𝑒</m:t>
                    </m:r>
                    <m:r>
                      <a:rPr lang="fr-FR" sz="1800" i="1" dirty="0">
                        <a:effectLst/>
                        <a:latin typeface="Cambria Math" panose="02040503050406030204" pitchFamily="18" charset="0"/>
                        <a:ea typeface="Times New Roman" panose="02020603050405020304" pitchFamily="18" charset="0"/>
                        <a:cs typeface="Times New Roman" panose="02020603050405020304" pitchFamily="18" charset="0"/>
                      </a:rPr>
                      <m:t> = </m:t>
                    </m:r>
                    <m:r>
                      <a:rPr lang="fr-FR" sz="1800" i="1" dirty="0">
                        <a:effectLst/>
                        <a:latin typeface="Cambria Math" panose="02040503050406030204" pitchFamily="18" charset="0"/>
                        <a:ea typeface="Times New Roman" panose="02020603050405020304" pitchFamily="18" charset="0"/>
                        <a:cs typeface="Times New Roman" panose="02020603050405020304" pitchFamily="18" charset="0"/>
                      </a:rPr>
                      <m:t>𝑃</m:t>
                    </m:r>
                    <m:r>
                      <a:rPr lang="fr-FR" sz="1800" i="1" dirty="0">
                        <a:effectLst/>
                        <a:latin typeface="Cambria Math" panose="02040503050406030204" pitchFamily="18" charset="0"/>
                        <a:ea typeface="Times New Roman" panose="02020603050405020304" pitchFamily="18" charset="0"/>
                        <a:cs typeface="Times New Roman" panose="02020603050405020304" pitchFamily="18" charset="0"/>
                      </a:rPr>
                      <m:t> . </m:t>
                    </m:r>
                    <m:r>
                      <a:rPr lang="fr-FR" sz="1800" i="1" dirty="0">
                        <a:effectLst/>
                        <a:latin typeface="Cambria Math" panose="02040503050406030204" pitchFamily="18" charset="0"/>
                        <a:ea typeface="Times New Roman" panose="02020603050405020304" pitchFamily="18" charset="0"/>
                        <a:cs typeface="Times New Roman" panose="02020603050405020304" pitchFamily="18" charset="0"/>
                      </a:rPr>
                      <m:t>𝑄</m:t>
                    </m:r>
                    <m:r>
                      <a:rPr lang="fr-FR" sz="1800" i="1" dirty="0">
                        <a:effectLst/>
                        <a:latin typeface="Cambria Math" panose="02040503050406030204" pitchFamily="18" charset="0"/>
                        <a:ea typeface="Times New Roman" panose="02020603050405020304" pitchFamily="18" charset="0"/>
                        <a:cs typeface="Times New Roman" panose="02020603050405020304" pitchFamily="18" charset="0"/>
                      </a:rPr>
                      <m:t>.</m:t>
                    </m:r>
                  </m:oMath>
                </a14:m>
                <a:endParaRPr lang="fr-FR"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5" name="ZoneTexte 4">
                <a:extLst>
                  <a:ext uri="{FF2B5EF4-FFF2-40B4-BE49-F238E27FC236}">
                    <a16:creationId xmlns:a16="http://schemas.microsoft.com/office/drawing/2014/main" id="{B35E578E-5A24-9DEA-488A-EAA6F097DC6E}"/>
                  </a:ext>
                </a:extLst>
              </p:cNvPr>
              <p:cNvSpPr txBox="1">
                <a:spLocks noRot="1" noChangeAspect="1" noMove="1" noResize="1" noEditPoints="1" noAdjustHandles="1" noChangeArrowheads="1" noChangeShapeType="1" noTextEdit="1"/>
              </p:cNvSpPr>
              <p:nvPr/>
            </p:nvSpPr>
            <p:spPr>
              <a:xfrm>
                <a:off x="638979" y="948739"/>
                <a:ext cx="11251893" cy="748923"/>
              </a:xfrm>
              <a:prstGeom prst="rect">
                <a:avLst/>
              </a:prstGeom>
              <a:blipFill>
                <a:blip r:embed="rId2"/>
                <a:stretch>
                  <a:fillRect l="-433" t="-4032" b="-12097"/>
                </a:stretch>
              </a:blipFill>
            </p:spPr>
            <p:txBody>
              <a:bodyPr/>
              <a:lstStyle/>
              <a:p>
                <a:r>
                  <a:rPr lang="fr-FR">
                    <a:noFill/>
                  </a:rPr>
                  <a:t> </a:t>
                </a:r>
              </a:p>
            </p:txBody>
          </p:sp>
        </mc:Fallback>
      </mc:AlternateContent>
      <p:sp>
        <p:nvSpPr>
          <p:cNvPr id="6" name="ZoneTexte 5">
            <a:extLst>
              <a:ext uri="{FF2B5EF4-FFF2-40B4-BE49-F238E27FC236}">
                <a16:creationId xmlns:a16="http://schemas.microsoft.com/office/drawing/2014/main" id="{69171311-56D5-30D0-9DBF-F946CA3B12A4}"/>
              </a:ext>
            </a:extLst>
          </p:cNvPr>
          <p:cNvSpPr txBox="1"/>
          <p:nvPr/>
        </p:nvSpPr>
        <p:spPr>
          <a:xfrm>
            <a:off x="5340427" y="316601"/>
            <a:ext cx="106037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spcAft>
                <a:spcPts val="655"/>
              </a:spcAft>
            </a:pP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Pompes</a:t>
            </a:r>
          </a:p>
        </p:txBody>
      </p:sp>
      <p:pic>
        <p:nvPicPr>
          <p:cNvPr id="7" name="Espace réservé du contenu 10">
            <a:extLst>
              <a:ext uri="{FF2B5EF4-FFF2-40B4-BE49-F238E27FC236}">
                <a16:creationId xmlns:a16="http://schemas.microsoft.com/office/drawing/2014/main" id="{7939BC10-7823-0D98-AAB2-7343E3181E85}"/>
              </a:ext>
            </a:extLst>
          </p:cNvPr>
          <p:cNvPicPr>
            <a:picLocks noChangeAspect="1"/>
          </p:cNvPicPr>
          <p:nvPr/>
        </p:nvPicPr>
        <p:blipFill>
          <a:blip r:embed="rId3"/>
          <a:stretch>
            <a:fillRect/>
          </a:stretch>
        </p:blipFill>
        <p:spPr>
          <a:xfrm>
            <a:off x="5111827" y="2433826"/>
            <a:ext cx="6779045" cy="3808149"/>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612" y="1960468"/>
            <a:ext cx="4296375" cy="4372585"/>
          </a:xfrm>
          <a:prstGeom prst="rect">
            <a:avLst/>
          </a:prstGeom>
        </p:spPr>
      </p:pic>
    </p:spTree>
    <p:extLst>
      <p:ext uri="{BB962C8B-B14F-4D97-AF65-F5344CB8AC3E}">
        <p14:creationId xmlns:p14="http://schemas.microsoft.com/office/powerpoint/2010/main" val="31510962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E3F27FB-9A14-404A-0698-97987599A8B3}"/>
              </a:ext>
            </a:extLst>
          </p:cNvPr>
          <p:cNvSpPr txBox="1"/>
          <p:nvPr/>
        </p:nvSpPr>
        <p:spPr>
          <a:xfrm>
            <a:off x="341523" y="1553970"/>
            <a:ext cx="11523643" cy="228780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spcBef>
                <a:spcPts val="300"/>
              </a:spcBef>
              <a:spcAft>
                <a:spcPts val="805"/>
              </a:spcAft>
            </a:pPr>
            <a:r>
              <a:rPr lang="fr-FR" sz="1800" b="1" dirty="0">
                <a:effectLst/>
                <a:latin typeface="Times New Roman" panose="02020603050405020304" pitchFamily="18" charset="0"/>
                <a:ea typeface="Times New Roman" panose="02020603050405020304" pitchFamily="18" charset="0"/>
                <a:cs typeface="Times New Roman" panose="02020603050405020304" pitchFamily="18" charset="0"/>
              </a:rPr>
              <a:t>A engrenages</a:t>
            </a:r>
          </a:p>
          <a:p>
            <a:pPr marL="285750" indent="-285750" algn="just">
              <a:spcBef>
                <a:spcPts val="3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Elle est constituée de deux roues à grosses dentures tournant sans jeu dans un carter, </a:t>
            </a:r>
          </a:p>
          <a:p>
            <a:pPr marL="285750" indent="-285750" algn="just">
              <a:spcBef>
                <a:spcPts val="3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seul l’un des pignons est entraîné.</a:t>
            </a:r>
          </a:p>
          <a:p>
            <a:pPr marL="285750" indent="-285750" algn="just">
              <a:spcBef>
                <a:spcPts val="3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La rotation du pignon moteur provoque celle du pignon mené en sens inverse.</a:t>
            </a:r>
          </a:p>
          <a:p>
            <a:pPr marL="285750" indent="-285750" algn="just">
              <a:spcBef>
                <a:spcPts val="300"/>
              </a:spcBef>
              <a:buFont typeface="Arial" panose="020B0604020202020204" pitchFamily="34" charset="0"/>
              <a:buChar char="•"/>
            </a:pP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Le liquide aspiré par la pompe vient remplir les intervalles entre les dents et est entraîné vers le refoulement.</a:t>
            </a:r>
          </a:p>
          <a:p>
            <a:pPr marL="285750" indent="-285750">
              <a:buFont typeface="Arial" panose="020B0604020202020204" pitchFamily="34" charset="0"/>
              <a:buChar char="•"/>
            </a:pPr>
            <a:r>
              <a:rPr lang="fr-FR" sz="1800" dirty="0">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rPr>
              <a:t>Ne sont plus guère utilisées dans la conception des circuits hydrauliques aéronautiques actuels, à cause de leurs faibles débits</a:t>
            </a:r>
            <a:endParaRPr lang="fr-FR" dirty="0">
              <a:latin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A24E098B-4BC7-88B8-62D4-59A56C81983A}"/>
              </a:ext>
            </a:extLst>
          </p:cNvPr>
          <p:cNvSpPr txBox="1"/>
          <p:nvPr/>
        </p:nvSpPr>
        <p:spPr>
          <a:xfrm>
            <a:off x="3742521" y="426771"/>
            <a:ext cx="470695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Pompes à débit constant </a:t>
            </a:r>
          </a:p>
          <a:p>
            <a:pPr algn="ct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(Régulation de pression)</a:t>
            </a:r>
          </a:p>
        </p:txBody>
      </p:sp>
      <p:pic>
        <p:nvPicPr>
          <p:cNvPr id="11" name="Picture 6" descr="E:\mes cours\circuit hydraulique\Gear_pump.gif">
            <a:extLst>
              <a:ext uri="{FF2B5EF4-FFF2-40B4-BE49-F238E27FC236}">
                <a16:creationId xmlns:a16="http://schemas.microsoft.com/office/drawing/2014/main" id="{857EC71D-5806-FE56-F35E-E513BF66E3E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4332487" y="4125422"/>
            <a:ext cx="3541713" cy="2287805"/>
          </a:xfrm>
          <a:prstGeom prst="rect">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2552598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603BFB4-664F-C310-B444-B3976434B149}"/>
              </a:ext>
            </a:extLst>
          </p:cNvPr>
          <p:cNvSpPr txBox="1"/>
          <p:nvPr/>
        </p:nvSpPr>
        <p:spPr>
          <a:xfrm>
            <a:off x="426312" y="4119101"/>
            <a:ext cx="11522747"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Elle est constituée, </a:t>
            </a:r>
          </a:p>
          <a:p>
            <a:pPr marL="285750" indent="-285750">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d’un corps fixe dans lequel le barillet, les pistons (en nombre impair), </a:t>
            </a:r>
          </a:p>
          <a:p>
            <a:pPr marL="285750" indent="-285750">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plateau d’entraînement forment un ensemble tournant et, d’un distributeur solidaire du corps.</a:t>
            </a:r>
          </a:p>
          <a:p>
            <a:pPr marL="285750" indent="-285750">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axes de rotation du barillet et du plateau forment un angle qui est constant. </a:t>
            </a:r>
          </a:p>
          <a:p>
            <a:pPr marL="285750" indent="-285750">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Cet angle conditionne l’inclinaison du barillet par conséquent la course des pistons et donc, la capacité de la pompe. (Transformation du mouvement rotatif en alternatif).</a:t>
            </a:r>
          </a:p>
          <a:p>
            <a:pPr marL="285750" indent="-285750">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liaison barillet/plateau est assurée par un joint homocinétique et celle des pistons/plateau par des bielles rotulées</a:t>
            </a:r>
            <a:endParaRPr lang="fr-FR" dirty="0"/>
          </a:p>
        </p:txBody>
      </p:sp>
      <p:sp>
        <p:nvSpPr>
          <p:cNvPr id="8" name="ZoneTexte 7">
            <a:extLst>
              <a:ext uri="{FF2B5EF4-FFF2-40B4-BE49-F238E27FC236}">
                <a16:creationId xmlns:a16="http://schemas.microsoft.com/office/drawing/2014/main" id="{79CE282B-A4BA-1B4A-57AA-B5CB53A6C81B}"/>
              </a:ext>
            </a:extLst>
          </p:cNvPr>
          <p:cNvSpPr txBox="1"/>
          <p:nvPr/>
        </p:nvSpPr>
        <p:spPr>
          <a:xfrm>
            <a:off x="5600679" y="746298"/>
            <a:ext cx="1174012" cy="37555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A Barillet</a:t>
            </a:r>
          </a:p>
        </p:txBody>
      </p:sp>
      <p:pic>
        <p:nvPicPr>
          <p:cNvPr id="9" name="Image 8">
            <a:extLst>
              <a:ext uri="{FF2B5EF4-FFF2-40B4-BE49-F238E27FC236}">
                <a16:creationId xmlns:a16="http://schemas.microsoft.com/office/drawing/2014/main" id="{82C47C7F-2E73-45A0-C48D-DDBF2A06B5B9}"/>
              </a:ext>
            </a:extLst>
          </p:cNvPr>
          <p:cNvPicPr>
            <a:picLocks noChangeAspect="1"/>
          </p:cNvPicPr>
          <p:nvPr/>
        </p:nvPicPr>
        <p:blipFill>
          <a:blip r:embed="rId2"/>
          <a:stretch>
            <a:fillRect/>
          </a:stretch>
        </p:blipFill>
        <p:spPr>
          <a:xfrm>
            <a:off x="654170" y="1208110"/>
            <a:ext cx="5390097" cy="2842897"/>
          </a:xfrm>
          <a:prstGeom prst="rect">
            <a:avLst/>
          </a:prstGeom>
        </p:spPr>
        <p:style>
          <a:lnRef idx="2">
            <a:schemeClr val="accent2"/>
          </a:lnRef>
          <a:fillRef idx="1">
            <a:schemeClr val="lt1"/>
          </a:fillRef>
          <a:effectRef idx="0">
            <a:schemeClr val="accent2"/>
          </a:effectRef>
          <a:fontRef idx="minor">
            <a:schemeClr val="dk1"/>
          </a:fontRef>
        </p:style>
      </p:pic>
      <p:pic>
        <p:nvPicPr>
          <p:cNvPr id="11" name="Image 10">
            <a:extLst>
              <a:ext uri="{FF2B5EF4-FFF2-40B4-BE49-F238E27FC236}">
                <a16:creationId xmlns:a16="http://schemas.microsoft.com/office/drawing/2014/main" id="{19706EF0-A447-F595-3E36-47FB2CC811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095" y="1205721"/>
            <a:ext cx="4718228" cy="2842896"/>
          </a:xfrm>
          <a:prstGeom prst="rect">
            <a:avLst/>
          </a:prstGeom>
        </p:spPr>
        <p:style>
          <a:lnRef idx="2">
            <a:schemeClr val="accent2"/>
          </a:lnRef>
          <a:fillRef idx="1">
            <a:schemeClr val="lt1"/>
          </a:fillRef>
          <a:effectRef idx="0">
            <a:schemeClr val="accent2"/>
          </a:effectRef>
          <a:fontRef idx="minor">
            <a:schemeClr val="dk1"/>
          </a:fontRef>
        </p:style>
      </p:pic>
      <p:sp>
        <p:nvSpPr>
          <p:cNvPr id="12" name="ZoneTexte 11">
            <a:extLst>
              <a:ext uri="{FF2B5EF4-FFF2-40B4-BE49-F238E27FC236}">
                <a16:creationId xmlns:a16="http://schemas.microsoft.com/office/drawing/2014/main" id="{8904C72D-5ACC-28DC-34CE-6688819B5402}"/>
              </a:ext>
            </a:extLst>
          </p:cNvPr>
          <p:cNvSpPr txBox="1"/>
          <p:nvPr/>
        </p:nvSpPr>
        <p:spPr>
          <a:xfrm>
            <a:off x="3742521" y="50900"/>
            <a:ext cx="47069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Pompes à débit constant </a:t>
            </a:r>
          </a:p>
        </p:txBody>
      </p:sp>
    </p:spTree>
    <p:extLst>
      <p:ext uri="{BB962C8B-B14F-4D97-AF65-F5344CB8AC3E}">
        <p14:creationId xmlns:p14="http://schemas.microsoft.com/office/powerpoint/2010/main" val="2599450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B7BE8EE-EF76-35F7-97C5-BB407D902B47}"/>
                  </a:ext>
                </a:extLst>
              </p:cNvPr>
              <p:cNvSpPr txBox="1"/>
              <p:nvPr/>
            </p:nvSpPr>
            <p:spPr>
              <a:xfrm>
                <a:off x="333535" y="1251135"/>
                <a:ext cx="5593540" cy="48554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600" b="0" i="0" u="none" strike="noStrike" spc="0" dirty="0">
                    <a:solidFill>
                      <a:srgbClr val="000000"/>
                    </a:solidFill>
                    <a:effectLst/>
                    <a:ea typeface="Book Antiqua" panose="02040602050305030304" pitchFamily="18" charset="0"/>
                    <a:cs typeface="Book Antiqua" panose="02040602050305030304" pitchFamily="18" charset="0"/>
                  </a:rPr>
                  <a:t>W=Travail fait par une machine</a:t>
                </a:r>
                <a:endParaRPr lang="fr-FR" sz="1600" dirty="0"/>
              </a:p>
              <a:p>
                <a:pPr algn="ctr">
                  <a:lnSpc>
                    <a:spcPct val="150000"/>
                  </a:lnSpc>
                </a:pPr>
                <a14:m>
                  <m:oMathPara xmlns:m="http://schemas.openxmlformats.org/officeDocument/2006/math">
                    <m:oMathParaPr>
                      <m:jc m:val="centerGroup"/>
                    </m:oMathParaPr>
                    <m:oMath xmlns:m="http://schemas.openxmlformats.org/officeDocument/2006/math">
                      <m:r>
                        <a:rPr lang="fr-FR" sz="1600" b="1" i="1" u="none" strike="noStrike" spc="0" dirty="0" smtClean="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𝑾</m:t>
                      </m:r>
                      <m:r>
                        <a:rPr lang="fr-FR" sz="1600" b="1" i="1" u="none" strike="noStrike" spc="0" dirty="0" smtClean="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m:t>
                      </m:r>
                      <m:r>
                        <a:rPr lang="fr-FR" sz="1600" b="1" i="1" u="none" strike="noStrike" spc="0" dirty="0" smtClean="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𝑭𝑶𝑹𝑪𝑬</m:t>
                      </m:r>
                      <m:r>
                        <a:rPr lang="fr-FR" sz="1600" b="1" i="1" u="none" strike="noStrike" spc="0" dirty="0" smtClean="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 </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𝒂𝒑𝒑𝒍𝒊𝒒𝒖</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é</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𝒆</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  </m:t>
                      </m:r>
                      <m:r>
                        <a:rPr lang="de-DE" sz="1600" b="1" i="0" u="none" strike="noStrike" spc="0" dirty="0" smtClean="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𝐱</m:t>
                      </m:r>
                      <m:r>
                        <a:rPr lang="de-DE" sz="1600" b="1" i="0" u="none" strike="noStrike" spc="0" dirty="0" smtClean="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 </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𝑫𝑰𝑺𝑻𝑨𝑵𝑪𝑬</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 </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𝒅</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é</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𝒑𝒍𝒂𝒄</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é</m:t>
                      </m:r>
                      <m:r>
                        <a:rPr lang="fr-FR" sz="1600" b="1" i="1" u="none" strike="noStrike" spc="0" dirty="0">
                          <a:solidFill>
                            <a:srgbClr val="000000"/>
                          </a:solidFill>
                          <a:effectLst/>
                          <a:latin typeface="Cambria Math" panose="02040503050406030204" pitchFamily="18" charset="0"/>
                          <a:ea typeface="Book Antiqua" panose="02040602050305030304" pitchFamily="18" charset="0"/>
                          <a:cs typeface="Book Antiqua" panose="02040602050305030304" pitchFamily="18" charset="0"/>
                        </a:rPr>
                        <m:t>𝒆</m:t>
                      </m:r>
                    </m:oMath>
                  </m:oMathPara>
                </a14:m>
                <a:endParaRPr lang="fr-FR" sz="1600" b="1" i="1" dirty="0">
                  <a:effectLst/>
                  <a:ea typeface="Microsoft Sans Serif" panose="020B0604020202020204" pitchFamily="34" charset="0"/>
                </a:endParaRPr>
              </a:p>
              <a:p>
                <a:pPr algn="ctr">
                  <a:lnSpc>
                    <a:spcPct val="150000"/>
                  </a:lnSpc>
                </a:pPr>
                <a:r>
                  <a:rPr lang="fr-FR" sz="1600" b="1" i="0" u="none" strike="noStrike" spc="0" dirty="0">
                    <a:solidFill>
                      <a:srgbClr val="000000"/>
                    </a:solidFill>
                    <a:effectLst/>
                    <a:ea typeface="Book Antiqua" panose="02040602050305030304" pitchFamily="18" charset="0"/>
                    <a:cs typeface="Book Antiqua" panose="02040602050305030304" pitchFamily="18" charset="0"/>
                  </a:rPr>
                  <a:t>Le piston "A" </a:t>
                </a:r>
              </a:p>
              <a:p>
                <a:pPr algn="just">
                  <a:lnSpc>
                    <a:spcPct val="150000"/>
                  </a:lnSpc>
                </a:pPr>
                <a:r>
                  <a:rPr lang="fr-FR" sz="1600" b="0" i="0" u="none" strike="noStrike" spc="0" dirty="0">
                    <a:solidFill>
                      <a:srgbClr val="000000"/>
                    </a:solidFill>
                    <a:effectLst/>
                    <a:ea typeface="Book Antiqua" panose="02040602050305030304" pitchFamily="18" charset="0"/>
                    <a:cs typeface="Book Antiqua" panose="02040602050305030304" pitchFamily="18" charset="0"/>
                  </a:rPr>
                  <a:t>d1=0,6 m est le déplacement</a:t>
                </a:r>
              </a:p>
              <a:p>
                <a:pPr algn="just">
                  <a:lnSpc>
                    <a:spcPct val="150000"/>
                  </a:lnSpc>
                </a:pPr>
                <a:r>
                  <a:rPr lang="fr-FR" sz="1600" b="0" i="0" u="none" strike="noStrike" spc="0" dirty="0">
                    <a:solidFill>
                      <a:srgbClr val="000000"/>
                    </a:solidFill>
                    <a:effectLst/>
                    <a:ea typeface="Book Antiqua" panose="02040602050305030304" pitchFamily="18" charset="0"/>
                    <a:cs typeface="Book Antiqua" panose="02040602050305030304" pitchFamily="18" charset="0"/>
                  </a:rPr>
                  <a:t> F1=1000N le force appliquées</a:t>
                </a:r>
              </a:p>
              <a:p>
                <a:pPr algn="just">
                  <a:lnSpc>
                    <a:spcPct val="150000"/>
                  </a:lnSpc>
                </a:pPr>
                <a:r>
                  <a:rPr lang="fr-FR" sz="1600" dirty="0">
                    <a:solidFill>
                      <a:srgbClr val="000000"/>
                    </a:solidFill>
                    <a:ea typeface="Book Antiqua" panose="02040602050305030304" pitchFamily="18" charset="0"/>
                    <a:cs typeface="Book Antiqua" panose="02040602050305030304" pitchFamily="18" charset="0"/>
                  </a:rPr>
                  <a:t>Travail </a:t>
                </a:r>
                <a:r>
                  <a:rPr lang="fr-FR" sz="1600" b="0" i="0" u="none" strike="noStrike" spc="0" dirty="0">
                    <a:solidFill>
                      <a:srgbClr val="000000"/>
                    </a:solidFill>
                    <a:effectLst/>
                    <a:ea typeface="Book Antiqua" panose="02040602050305030304" pitchFamily="18" charset="0"/>
                    <a:cs typeface="Book Antiqua" panose="02040602050305030304" pitchFamily="18" charset="0"/>
                  </a:rPr>
                  <a:t>effectué W=F1 X d1=600 Joules</a:t>
                </a:r>
              </a:p>
              <a:p>
                <a:pPr algn="just">
                  <a:lnSpc>
                    <a:spcPct val="150000"/>
                  </a:lnSpc>
                </a:pPr>
                <a:r>
                  <a:rPr lang="fr-FR" sz="1600" b="0" i="0" u="none" strike="noStrike" spc="0" dirty="0">
                    <a:solidFill>
                      <a:srgbClr val="000000"/>
                    </a:solidFill>
                    <a:effectLst/>
                    <a:ea typeface="Book Antiqua" panose="02040602050305030304" pitchFamily="18" charset="0"/>
                    <a:cs typeface="Book Antiqua" panose="02040602050305030304" pitchFamily="18" charset="0"/>
                  </a:rPr>
                  <a:t>Le travail effectué dans le système doit être constant , alors :</a:t>
                </a:r>
              </a:p>
              <a:p>
                <a:pPr algn="just">
                  <a:lnSpc>
                    <a:spcPct val="150000"/>
                  </a:lnSpc>
                </a:pPr>
                <a14:m>
                  <m:oMathPara xmlns:m="http://schemas.openxmlformats.org/officeDocument/2006/math">
                    <m:oMathParaPr>
                      <m:jc m:val="centerGroup"/>
                    </m:oMathParaPr>
                    <m:oMath xmlns:m="http://schemas.openxmlformats.org/officeDocument/2006/math">
                      <m:r>
                        <a:rPr lang="fr-FR" sz="1600" i="1" dirty="0" smtClean="0">
                          <a:solidFill>
                            <a:srgbClr val="000000"/>
                          </a:solidFill>
                          <a:latin typeface="Cambria Math" panose="02040503050406030204" pitchFamily="18" charset="0"/>
                          <a:ea typeface="Microsoft Sans Serif" panose="020B0604020202020204" pitchFamily="34" charset="0"/>
                        </a:rPr>
                        <m:t>𝐹</m:t>
                      </m:r>
                      <m:r>
                        <a:rPr lang="fr-FR" sz="1600" i="1" dirty="0" smtClean="0">
                          <a:solidFill>
                            <a:srgbClr val="000000"/>
                          </a:solidFill>
                          <a:latin typeface="Cambria Math" panose="02040503050406030204" pitchFamily="18" charset="0"/>
                          <a:ea typeface="Microsoft Sans Serif" panose="020B0604020202020204" pitchFamily="34" charset="0"/>
                        </a:rPr>
                        <m:t>2×</m:t>
                      </m:r>
                      <m:r>
                        <a:rPr lang="fr-FR" sz="1600" i="1" dirty="0" smtClean="0">
                          <a:solidFill>
                            <a:srgbClr val="000000"/>
                          </a:solidFill>
                          <a:latin typeface="Cambria Math" panose="02040503050406030204" pitchFamily="18" charset="0"/>
                          <a:ea typeface="Microsoft Sans Serif" panose="020B0604020202020204" pitchFamily="34" charset="0"/>
                        </a:rPr>
                        <m:t>𝑑</m:t>
                      </m:r>
                      <m:r>
                        <a:rPr lang="fr-FR" sz="1600" i="1" dirty="0" smtClean="0">
                          <a:solidFill>
                            <a:srgbClr val="000000"/>
                          </a:solidFill>
                          <a:latin typeface="Cambria Math" panose="02040503050406030204" pitchFamily="18" charset="0"/>
                          <a:ea typeface="Microsoft Sans Serif" panose="020B0604020202020204" pitchFamily="34" charset="0"/>
                        </a:rPr>
                        <m:t>2=</m:t>
                      </m:r>
                      <m:r>
                        <a:rPr lang="fr-FR" sz="1600" i="1" dirty="0" smtClean="0">
                          <a:solidFill>
                            <a:srgbClr val="000000"/>
                          </a:solidFill>
                          <a:latin typeface="Cambria Math" panose="02040503050406030204" pitchFamily="18" charset="0"/>
                          <a:ea typeface="Microsoft Sans Serif" panose="020B0604020202020204" pitchFamily="34" charset="0"/>
                        </a:rPr>
                        <m:t>𝐹</m:t>
                      </m:r>
                      <m:r>
                        <a:rPr lang="fr-FR" sz="1600" i="1" dirty="0" smtClean="0">
                          <a:solidFill>
                            <a:srgbClr val="000000"/>
                          </a:solidFill>
                          <a:latin typeface="Cambria Math" panose="02040503050406030204" pitchFamily="18" charset="0"/>
                          <a:ea typeface="Microsoft Sans Serif" panose="020B0604020202020204" pitchFamily="34" charset="0"/>
                        </a:rPr>
                        <m:t>1×</m:t>
                      </m:r>
                      <m:r>
                        <a:rPr lang="fr-FR" sz="1600" i="1" dirty="0" smtClean="0">
                          <a:solidFill>
                            <a:srgbClr val="000000"/>
                          </a:solidFill>
                          <a:latin typeface="Cambria Math" panose="02040503050406030204" pitchFamily="18" charset="0"/>
                          <a:ea typeface="Microsoft Sans Serif" panose="020B0604020202020204" pitchFamily="34" charset="0"/>
                        </a:rPr>
                        <m:t>𝑑</m:t>
                      </m:r>
                      <m:r>
                        <a:rPr lang="fr-FR" sz="1600" i="1" dirty="0" smtClean="0">
                          <a:solidFill>
                            <a:srgbClr val="000000"/>
                          </a:solidFill>
                          <a:latin typeface="Cambria Math" panose="02040503050406030204" pitchFamily="18" charset="0"/>
                          <a:ea typeface="Microsoft Sans Serif" panose="020B0604020202020204" pitchFamily="34" charset="0"/>
                        </a:rPr>
                        <m:t>1</m:t>
                      </m:r>
                    </m:oMath>
                  </m:oMathPara>
                </a14:m>
                <a:endParaRPr lang="fr-FR" sz="1600" dirty="0">
                  <a:effectLst/>
                  <a:ea typeface="Microsoft Sans Serif" panose="020B0604020202020204" pitchFamily="34" charset="0"/>
                </a:endParaRPr>
              </a:p>
              <a:p>
                <a:pPr algn="ctr">
                  <a:lnSpc>
                    <a:spcPct val="150000"/>
                  </a:lnSpc>
                </a:pPr>
                <a:r>
                  <a:rPr lang="fr-FR" sz="1600" b="1" dirty="0">
                    <a:solidFill>
                      <a:srgbClr val="000000"/>
                    </a:solidFill>
                    <a:ea typeface="Book Antiqua" panose="02040602050305030304" pitchFamily="18" charset="0"/>
                    <a:cs typeface="Book Antiqua" panose="02040602050305030304" pitchFamily="18" charset="0"/>
                  </a:rPr>
                  <a:t>L</a:t>
                </a:r>
                <a:r>
                  <a:rPr lang="fr-FR" sz="1600" b="1" i="0" u="none" strike="noStrike" spc="0" dirty="0">
                    <a:solidFill>
                      <a:srgbClr val="000000"/>
                    </a:solidFill>
                    <a:effectLst/>
                    <a:ea typeface="Book Antiqua" panose="02040602050305030304" pitchFamily="18" charset="0"/>
                    <a:cs typeface="Book Antiqua" panose="02040602050305030304" pitchFamily="18" charset="0"/>
                  </a:rPr>
                  <a:t>e piston ‘B’</a:t>
                </a:r>
                <a:endParaRPr lang="fr-FR" sz="1600" b="1" i="0" u="none" strike="noStrike" spc="0" dirty="0">
                  <a:solidFill>
                    <a:srgbClr val="000000"/>
                  </a:solidFill>
                  <a:ea typeface="Microsoft Sans Serif" panose="020B0604020202020204" pitchFamily="34" charset="0"/>
                  <a:cs typeface="Book Antiqua" panose="02040602050305030304" pitchFamily="18" charset="0"/>
                </a:endParaRPr>
              </a:p>
              <a:p>
                <a:pPr algn="just">
                  <a:lnSpc>
                    <a:spcPct val="150000"/>
                  </a:lnSpc>
                </a:pPr>
                <a:r>
                  <a:rPr lang="fr-FR" sz="1600" dirty="0">
                    <a:solidFill>
                      <a:srgbClr val="000000"/>
                    </a:solidFill>
                    <a:effectLst/>
                    <a:ea typeface="Microsoft Sans Serif" panose="020B0604020202020204" pitchFamily="34" charset="0"/>
                    <a:cs typeface="Book Antiqua" panose="02040602050305030304" pitchFamily="18" charset="0"/>
                  </a:rPr>
                  <a:t>F2=2000N</a:t>
                </a:r>
              </a:p>
              <a:p>
                <a:pPr algn="just">
                  <a:lnSpc>
                    <a:spcPct val="150000"/>
                  </a:lnSpc>
                </a:pPr>
                <a:r>
                  <a:rPr lang="fr-FR" sz="1600" i="0" u="none" strike="noStrike" spc="0" dirty="0">
                    <a:solidFill>
                      <a:srgbClr val="000000"/>
                    </a:solidFill>
                    <a:ea typeface="Microsoft Sans Serif" panose="020B0604020202020204" pitchFamily="34" charset="0"/>
                    <a:cs typeface="Book Antiqua" panose="02040602050305030304" pitchFamily="18" charset="0"/>
                  </a:rPr>
                  <a:t>Alors </a:t>
                </a:r>
                <a:endParaRPr lang="de-DE" sz="1600" i="1" u="none" strike="noStrike" spc="0" dirty="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fr-FR"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𝑑</m:t>
                      </m:r>
                      <m:r>
                        <a:rPr lang="fr-FR"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2= </m:t>
                      </m:r>
                      <m:r>
                        <a:rPr lang="fr-FR"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𝐹</m:t>
                      </m:r>
                      <m:r>
                        <a:rPr lang="fr-FR"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1/</m:t>
                      </m:r>
                      <m:r>
                        <a:rPr lang="fr-FR"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𝐹</m:t>
                      </m:r>
                      <m:r>
                        <a:rPr lang="fr-FR"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2×</m:t>
                      </m:r>
                      <m:r>
                        <a:rPr lang="fr-FR"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𝑑</m:t>
                      </m:r>
                      <m:r>
                        <a:rPr lang="de-DE"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1</m:t>
                      </m:r>
                      <m:r>
                        <a:rPr lang="fr-FR"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=0,3</m:t>
                      </m:r>
                      <m:r>
                        <a:rPr lang="fr-FR" sz="1600" b="0" i="1" u="none" strike="noStrike" spc="0" dirty="0" smtClean="0">
                          <a:solidFill>
                            <a:srgbClr val="000000"/>
                          </a:solidFill>
                          <a:latin typeface="Cambria Math" panose="02040503050406030204" pitchFamily="18" charset="0"/>
                          <a:ea typeface="Microsoft Sans Serif" panose="020B0604020202020204" pitchFamily="34" charset="0"/>
                          <a:cs typeface="Book Antiqua" panose="02040602050305030304" pitchFamily="18" charset="0"/>
                        </a:rPr>
                        <m:t>𝑚</m:t>
                      </m:r>
                    </m:oMath>
                  </m:oMathPara>
                </a14:m>
                <a:endParaRPr lang="fr-FR" sz="1600" i="0" u="none" strike="noStrike" spc="0" dirty="0">
                  <a:solidFill>
                    <a:srgbClr val="000000"/>
                  </a:solidFill>
                  <a:effectLst/>
                  <a:ea typeface="Book Antiqua" panose="02040602050305030304" pitchFamily="18" charset="0"/>
                  <a:cs typeface="Book Antiqua" panose="02040602050305030304" pitchFamily="18" charset="0"/>
                </a:endParaRPr>
              </a:p>
              <a:p>
                <a:pPr algn="just">
                  <a:lnSpc>
                    <a:spcPct val="150000"/>
                  </a:lnSpc>
                </a:pPr>
                <a:r>
                  <a:rPr lang="fr-FR" sz="1600" b="0" i="0" u="none" strike="noStrike" spc="0" dirty="0">
                    <a:solidFill>
                      <a:srgbClr val="000000"/>
                    </a:solidFill>
                    <a:effectLst/>
                    <a:ea typeface="Book Antiqua" panose="02040602050305030304" pitchFamily="18" charset="0"/>
                    <a:cs typeface="Book Antiqua" panose="02040602050305030304" pitchFamily="18" charset="0"/>
                  </a:rPr>
                  <a:t>la distance d2 parcourue par le piston 'B’ est = 0.3m</a:t>
                </a:r>
                <a:endParaRPr lang="fr-FR" sz="1600" dirty="0">
                  <a:effectLst/>
                  <a:ea typeface="Microsoft Sans Serif" panose="020B0604020202020204" pitchFamily="34" charset="0"/>
                </a:endParaRPr>
              </a:p>
            </p:txBody>
          </p:sp>
        </mc:Choice>
        <mc:Fallback xmlns="">
          <p:sp>
            <p:nvSpPr>
              <p:cNvPr id="5" name="ZoneTexte 4">
                <a:extLst>
                  <a:ext uri="{FF2B5EF4-FFF2-40B4-BE49-F238E27FC236}">
                    <a16:creationId xmlns:a16="http://schemas.microsoft.com/office/drawing/2014/main" id="{7B7BE8EE-EF76-35F7-97C5-BB407D902B47}"/>
                  </a:ext>
                </a:extLst>
              </p:cNvPr>
              <p:cNvSpPr txBox="1">
                <a:spLocks noRot="1" noChangeAspect="1" noMove="1" noResize="1" noEditPoints="1" noAdjustHandles="1" noChangeArrowheads="1" noChangeShapeType="1" noTextEdit="1"/>
              </p:cNvSpPr>
              <p:nvPr/>
            </p:nvSpPr>
            <p:spPr>
              <a:xfrm>
                <a:off x="333535" y="1251135"/>
                <a:ext cx="5593540" cy="4855432"/>
              </a:xfrm>
              <a:prstGeom prst="rect">
                <a:avLst/>
              </a:prstGeom>
              <a:blipFill>
                <a:blip r:embed="rId2"/>
                <a:stretch>
                  <a:fillRect l="-544" b="-501"/>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13" name="Espace réservé du contenu 12">
            <a:extLst>
              <a:ext uri="{FF2B5EF4-FFF2-40B4-BE49-F238E27FC236}">
                <a16:creationId xmlns:a16="http://schemas.microsoft.com/office/drawing/2014/main" id="{97475F17-EE4C-2314-B947-6A5F5498CEC9}"/>
              </a:ext>
            </a:extLst>
          </p:cNvPr>
          <p:cNvPicPr>
            <a:picLocks noGrp="1" noChangeAspect="1"/>
          </p:cNvPicPr>
          <p:nvPr>
            <p:ph idx="1"/>
          </p:nvPr>
        </p:nvPicPr>
        <p:blipFill>
          <a:blip r:embed="rId3"/>
          <a:stretch>
            <a:fillRect/>
          </a:stretch>
        </p:blipFill>
        <p:spPr>
          <a:xfrm>
            <a:off x="6096000" y="1793242"/>
            <a:ext cx="5762465" cy="3771218"/>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11427CCC-8852-A17F-A42E-271D965CBB69}"/>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
        <p:nvSpPr>
          <p:cNvPr id="7" name="ZoneTexte 6">
            <a:extLst>
              <a:ext uri="{FF2B5EF4-FFF2-40B4-BE49-F238E27FC236}">
                <a16:creationId xmlns:a16="http://schemas.microsoft.com/office/drawing/2014/main" id="{FDCF9905-716C-FCFF-658F-25836DA10AF5}"/>
              </a:ext>
            </a:extLst>
          </p:cNvPr>
          <p:cNvSpPr txBox="1"/>
          <p:nvPr/>
        </p:nvSpPr>
        <p:spPr>
          <a:xfrm>
            <a:off x="4482488" y="751433"/>
            <a:ext cx="288917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0" i="0" u="none" strike="noStrike" spc="0" dirty="0">
                <a:solidFill>
                  <a:srgbClr val="000000"/>
                </a:solidFill>
                <a:effectLst/>
                <a:ea typeface="Book Antiqua" panose="02040602050305030304" pitchFamily="18" charset="0"/>
                <a:cs typeface="Book Antiqua" panose="02040602050305030304" pitchFamily="18" charset="0"/>
              </a:rPr>
              <a:t>Travail fait par une machine</a:t>
            </a:r>
            <a:endParaRPr lang="fr-FR" dirty="0"/>
          </a:p>
        </p:txBody>
      </p:sp>
    </p:spTree>
    <p:extLst>
      <p:ext uri="{BB962C8B-B14F-4D97-AF65-F5344CB8AC3E}">
        <p14:creationId xmlns:p14="http://schemas.microsoft.com/office/powerpoint/2010/main" val="2916326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CE336E8-FAD9-051E-774A-99282D067379}"/>
              </a:ext>
            </a:extLst>
          </p:cNvPr>
          <p:cNvSpPr txBox="1"/>
          <p:nvPr/>
        </p:nvSpPr>
        <p:spPr>
          <a:xfrm>
            <a:off x="583659" y="4277717"/>
            <a:ext cx="11024682" cy="136723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Toutes ces pompes sont réversibles, car, si on applique la pression hydraulique (HP) sur le refoulement, l’arbre d’entraînement va tourner et la pompe devient moteur pouvant de ce fait animer une servitude.</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De plus, toutes ces pompes ont un débit constant et indépendant de la pression donc, pour un fonctionnement correct dans le circuit, il sera indispensable de leur adjoindre un régulateur de pression. </a:t>
            </a:r>
          </a:p>
        </p:txBody>
      </p:sp>
      <p:pic>
        <p:nvPicPr>
          <p:cNvPr id="5" name="Picture 6" descr="E:\mes cours\circuit hydraulique\Gear_pump.gif">
            <a:extLst>
              <a:ext uri="{FF2B5EF4-FFF2-40B4-BE49-F238E27FC236}">
                <a16:creationId xmlns:a16="http://schemas.microsoft.com/office/drawing/2014/main" id="{F7CA15B6-DAB8-347C-7BB4-1430A39A21B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217146" y="1059772"/>
            <a:ext cx="4024703" cy="2842897"/>
          </a:xfrm>
          <a:prstGeom prst="rect">
            <a:avLst/>
          </a:prstGeom>
          <a:ln/>
        </p:spPr>
        <p:style>
          <a:lnRef idx="2">
            <a:schemeClr val="accent2"/>
          </a:lnRef>
          <a:fillRef idx="1">
            <a:schemeClr val="lt1"/>
          </a:fillRef>
          <a:effectRef idx="0">
            <a:schemeClr val="accent2"/>
          </a:effectRef>
          <a:fontRef idx="minor">
            <a:schemeClr val="dk1"/>
          </a:fontRef>
        </p:style>
      </p:pic>
      <p:pic>
        <p:nvPicPr>
          <p:cNvPr id="6" name="Image 5">
            <a:extLst>
              <a:ext uri="{FF2B5EF4-FFF2-40B4-BE49-F238E27FC236}">
                <a16:creationId xmlns:a16="http://schemas.microsoft.com/office/drawing/2014/main" id="{C3677341-8197-F0C3-A8C6-11BF0F003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627" y="1059772"/>
            <a:ext cx="4718228" cy="2842896"/>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E9DED796-7ADF-346A-9DA1-CD7F79F5412B}"/>
              </a:ext>
            </a:extLst>
          </p:cNvPr>
          <p:cNvSpPr txBox="1"/>
          <p:nvPr/>
        </p:nvSpPr>
        <p:spPr>
          <a:xfrm>
            <a:off x="3742521" y="171590"/>
            <a:ext cx="47069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Times New Roman" panose="02020603050405020304" pitchFamily="18" charset="0"/>
                <a:ea typeface="Times New Roman" panose="02020603050405020304" pitchFamily="18" charset="0"/>
                <a:cs typeface="Times New Roman" panose="02020603050405020304" pitchFamily="18" charset="0"/>
              </a:rPr>
              <a:t>Pompes à débit constant </a:t>
            </a:r>
          </a:p>
        </p:txBody>
      </p:sp>
    </p:spTree>
    <p:extLst>
      <p:ext uri="{BB962C8B-B14F-4D97-AF65-F5344CB8AC3E}">
        <p14:creationId xmlns:p14="http://schemas.microsoft.com/office/powerpoint/2010/main" val="9726609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3E359E2-66D3-71DF-A659-BEB170B75BBA}"/>
              </a:ext>
            </a:extLst>
          </p:cNvPr>
          <p:cNvSpPr txBox="1"/>
          <p:nvPr/>
        </p:nvSpPr>
        <p:spPr>
          <a:xfrm>
            <a:off x="780819" y="3878879"/>
            <a:ext cx="10630359" cy="216514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Il est installé sur les circuits équipés de pompes à capacité constante </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Il est </a:t>
            </a:r>
            <a:r>
              <a:rPr lang="fr-FR" sz="1800" dirty="0">
                <a:effectLst/>
                <a:latin typeface="Calibri" panose="020F0502020204030204" pitchFamily="34" charset="0"/>
                <a:ea typeface="Calibri" panose="020F0502020204030204" pitchFamily="34" charset="0"/>
                <a:cs typeface="Times New Roman" panose="02020603050405020304" pitchFamily="18" charset="0"/>
              </a:rPr>
              <a:t>placé sur le refoulement et pour  a pour rôle </a:t>
            </a:r>
          </a:p>
          <a:p>
            <a:pPr marL="742950" lvl="1" indent="-285750">
              <a:lnSpc>
                <a:spcPct val="107000"/>
              </a:lnSpc>
              <a:spcAft>
                <a:spcPts val="800"/>
              </a:spcAft>
              <a:buFont typeface="Courier New" panose="02070309020205020404" pitchFamily="49" charset="0"/>
              <a:buChar char="o"/>
            </a:pPr>
            <a:r>
              <a:rPr lang="fr-FR" dirty="0">
                <a:effectLst/>
                <a:latin typeface="Calibri" panose="020F0502020204030204" pitchFamily="34" charset="0"/>
                <a:ea typeface="Calibri" panose="020F0502020204030204" pitchFamily="34" charset="0"/>
                <a:cs typeface="Times New Roman" panose="02020603050405020304" pitchFamily="18" charset="0"/>
              </a:rPr>
              <a:t>de diriger automatiquement le débit des pompes vers le retour quand la pression circuit a atteint sa valeur nominale (cas de non sollicitation des servitudes) </a:t>
            </a:r>
          </a:p>
          <a:p>
            <a:pPr marL="742950" lvl="1" indent="-285750">
              <a:lnSpc>
                <a:spcPct val="107000"/>
              </a:lnSpc>
              <a:spcAft>
                <a:spcPts val="800"/>
              </a:spcAft>
              <a:buFont typeface="Courier New" panose="02070309020205020404" pitchFamily="49" charset="0"/>
              <a:buChar char="o"/>
            </a:pPr>
            <a:r>
              <a:rPr lang="fr-FR" dirty="0">
                <a:effectLst/>
                <a:latin typeface="Calibri" panose="020F0502020204030204" pitchFamily="34" charset="0"/>
                <a:ea typeface="Calibri" panose="020F0502020204030204" pitchFamily="34" charset="0"/>
                <a:cs typeface="Times New Roman" panose="02020603050405020304" pitchFamily="18" charset="0"/>
              </a:rPr>
              <a:t>de rétablir l’alimentation circuit quand la pression est en-dessous d’une valeur définie (cas d’utilisation servitudes, ou mise en pression du circuit).</a:t>
            </a:r>
          </a:p>
        </p:txBody>
      </p:sp>
      <p:sp>
        <p:nvSpPr>
          <p:cNvPr id="3" name="ZoneTexte 2">
            <a:extLst>
              <a:ext uri="{FF2B5EF4-FFF2-40B4-BE49-F238E27FC236}">
                <a16:creationId xmlns:a16="http://schemas.microsoft.com/office/drawing/2014/main" id="{960CCE31-B9A6-A142-3806-BFCD1102EBED}"/>
              </a:ext>
            </a:extLst>
          </p:cNvPr>
          <p:cNvSpPr txBox="1"/>
          <p:nvPr/>
        </p:nvSpPr>
        <p:spPr>
          <a:xfrm>
            <a:off x="5314506" y="92698"/>
            <a:ext cx="156298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Régulateur</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451" y="790258"/>
            <a:ext cx="7741323" cy="277158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2993154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CEE8316A-01B2-4B6A-881C-6DE27DCD533B}"/>
              </a:ext>
            </a:extLst>
          </p:cNvPr>
          <p:cNvSpPr txBox="1"/>
          <p:nvPr/>
        </p:nvSpPr>
        <p:spPr>
          <a:xfrm>
            <a:off x="382773" y="1687802"/>
            <a:ext cx="6505353" cy="28604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Cas de non utilisation servitudes:</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D</a:t>
            </a:r>
            <a:r>
              <a:rPr lang="fr-FR" sz="1800" dirty="0">
                <a:effectLst/>
                <a:latin typeface="Calibri" panose="020F0502020204030204" pitchFamily="34" charset="0"/>
                <a:ea typeface="Calibri" panose="020F0502020204030204" pitchFamily="34" charset="0"/>
                <a:cs typeface="Times New Roman" panose="02020603050405020304" pitchFamily="18" charset="0"/>
              </a:rPr>
              <a:t>ébit pompe vers retour (BP)</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HP hydraulique (P) s’appliquant sur la surface du piston (S) exerce une force qui comprime le ressort (T) </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Elle </a:t>
            </a:r>
            <a:r>
              <a:rPr lang="fr-FR" sz="1800" dirty="0">
                <a:effectLst/>
                <a:latin typeface="Calibri" panose="020F0502020204030204" pitchFamily="34" charset="0"/>
                <a:ea typeface="Calibri" panose="020F0502020204030204" pitchFamily="34" charset="0"/>
                <a:cs typeface="Times New Roman" panose="02020603050405020304" pitchFamily="18" charset="0"/>
              </a:rPr>
              <a:t>pousse la bille autorisant une ouverture (s) au passage du débit vers le retour BP.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clapet anti-retour assure le maintien de la HP dans le circuit (servitudes).</a:t>
            </a:r>
          </a:p>
        </p:txBody>
      </p:sp>
      <p:sp>
        <p:nvSpPr>
          <p:cNvPr id="6" name="ZoneTexte 5">
            <a:extLst>
              <a:ext uri="{FF2B5EF4-FFF2-40B4-BE49-F238E27FC236}">
                <a16:creationId xmlns:a16="http://schemas.microsoft.com/office/drawing/2014/main" id="{AAF1DF1E-253F-C978-510E-0DA17B92641A}"/>
              </a:ext>
            </a:extLst>
          </p:cNvPr>
          <p:cNvSpPr txBox="1"/>
          <p:nvPr/>
        </p:nvSpPr>
        <p:spPr>
          <a:xfrm>
            <a:off x="5601586" y="167127"/>
            <a:ext cx="156298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Régulateur</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604" y="936503"/>
            <a:ext cx="4286848" cy="4363059"/>
          </a:xfrm>
          <a:prstGeom prst="rect">
            <a:avLst/>
          </a:prstGeom>
        </p:spPr>
      </p:pic>
    </p:spTree>
    <p:extLst>
      <p:ext uri="{BB962C8B-B14F-4D97-AF65-F5344CB8AC3E}">
        <p14:creationId xmlns:p14="http://schemas.microsoft.com/office/powerpoint/2010/main" val="46400032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9C9E017-EFFF-103F-48CC-004BA4EE3E77}"/>
              </a:ext>
            </a:extLst>
          </p:cNvPr>
          <p:cNvSpPr txBox="1"/>
          <p:nvPr/>
        </p:nvSpPr>
        <p:spPr>
          <a:xfrm>
            <a:off x="644787" y="1406703"/>
            <a:ext cx="7178749" cy="393594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indent="265113" algn="just">
              <a:lnSpc>
                <a:spcPct val="150000"/>
              </a:lnSpc>
              <a:spcAft>
                <a:spcPts val="300"/>
              </a:spcAft>
              <a:buFont typeface="Arial" panose="020B0604020202020204" pitchFamily="34" charset="0"/>
              <a:buChar char="•"/>
            </a:pPr>
            <a:r>
              <a:rPr lang="fr-FR" sz="1800" b="1"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Cas d’utilisation servitudes:</a:t>
            </a: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(ou montée en pression circuit) Débit pompe vers circuit (HP servitudes)</a:t>
            </a:r>
            <a:endParaRPr lang="fr-FR" sz="1800" b="1" dirty="0">
              <a:effectLst/>
              <a:latin typeface="Times New Roman" panose="02020603050405020304" pitchFamily="18" charset="0"/>
              <a:ea typeface="Times New Roman" panose="02020603050405020304" pitchFamily="18" charset="0"/>
            </a:endParaRPr>
          </a:p>
          <a:p>
            <a:pPr indent="265113" algn="just">
              <a:lnSpc>
                <a:spcPct val="150000"/>
              </a:lnSpc>
              <a:spcBef>
                <a:spcPts val="300"/>
              </a:spcBef>
              <a:buFont typeface="Arial" panose="020B0604020202020204" pitchFamily="34" charset="0"/>
              <a:buChar char="•"/>
            </a:pP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Dès que l’on ouvre un distributeur, la pression (P) va diminuer</a:t>
            </a:r>
          </a:p>
          <a:p>
            <a:pPr indent="265113" algn="just">
              <a:lnSpc>
                <a:spcPct val="150000"/>
              </a:lnSpc>
              <a:spcBef>
                <a:spcPts val="300"/>
              </a:spcBef>
              <a:buFont typeface="Arial" panose="020B0604020202020204" pitchFamily="34" charset="0"/>
              <a:buChar char="•"/>
            </a:pPr>
            <a:r>
              <a:rPr lang="fr-FR" dirty="0">
                <a:latin typeface="Times New Roman" panose="02020603050405020304" pitchFamily="18" charset="0"/>
                <a:ea typeface="Times New Roman" panose="02020603050405020304" pitchFamily="18" charset="0"/>
                <a:cs typeface="Times New Roman" panose="02020603050405020304" pitchFamily="18" charset="0"/>
              </a:rPr>
              <a:t>L</a:t>
            </a: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orsque la force pressante du piston (S) sera inférieure à la force du ressort (T) le piston va se déplacer vers le bas permettant le positionnement de la bille sur son siège et l’obturation complète de l’ouverture, (s) isolant le retour. </a:t>
            </a:r>
          </a:p>
          <a:p>
            <a:pPr indent="265113" algn="just">
              <a:lnSpc>
                <a:spcPct val="150000"/>
              </a:lnSpc>
              <a:spcBef>
                <a:spcPts val="300"/>
              </a:spcBef>
              <a:buFont typeface="Arial" panose="020B0604020202020204" pitchFamily="34" charset="0"/>
              <a:buChar char="•"/>
            </a:pPr>
            <a:r>
              <a:rPr lang="fr-FR" sz="18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La totalité du débit pompe allant dans le circuit au travers du clapet anti­retour.</a:t>
            </a:r>
            <a:endParaRPr lang="fr-FR" sz="1800" dirty="0">
              <a:effectLst/>
              <a:latin typeface="Times New Roman" panose="02020603050405020304" pitchFamily="18" charset="0"/>
              <a:ea typeface="Times New Roman" panose="02020603050405020304" pitchFamily="18" charset="0"/>
            </a:endParaRPr>
          </a:p>
        </p:txBody>
      </p:sp>
      <p:sp>
        <p:nvSpPr>
          <p:cNvPr id="6" name="ZoneTexte 5">
            <a:extLst>
              <a:ext uri="{FF2B5EF4-FFF2-40B4-BE49-F238E27FC236}">
                <a16:creationId xmlns:a16="http://schemas.microsoft.com/office/drawing/2014/main" id="{E7FC7B35-B857-E94C-DDC4-1EE124534FB0}"/>
              </a:ext>
            </a:extLst>
          </p:cNvPr>
          <p:cNvSpPr txBox="1"/>
          <p:nvPr/>
        </p:nvSpPr>
        <p:spPr>
          <a:xfrm>
            <a:off x="5601586" y="167127"/>
            <a:ext cx="156298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Régulateur</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4354" y="1069246"/>
            <a:ext cx="3801005" cy="4372585"/>
          </a:xfrm>
          <a:prstGeom prst="rect">
            <a:avLst/>
          </a:prstGeom>
        </p:spPr>
      </p:pic>
    </p:spTree>
    <p:extLst>
      <p:ext uri="{BB962C8B-B14F-4D97-AF65-F5344CB8AC3E}">
        <p14:creationId xmlns:p14="http://schemas.microsoft.com/office/powerpoint/2010/main" val="318459649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EB032E9B-EC7F-DD6A-43A4-77512DFCEFE7}"/>
              </a:ext>
            </a:extLst>
          </p:cNvPr>
          <p:cNvSpPr txBox="1"/>
          <p:nvPr/>
        </p:nvSpPr>
        <p:spPr>
          <a:xfrm>
            <a:off x="614030" y="4858826"/>
            <a:ext cx="1073977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effectLst/>
                <a:latin typeface="Calibri" panose="020F0502020204030204" pitchFamily="34" charset="0"/>
                <a:ea typeface="Calibri" panose="020F0502020204030204" pitchFamily="34" charset="0"/>
                <a:cs typeface="Times New Roman" panose="02020603050405020304" pitchFamily="18" charset="0"/>
              </a:rPr>
              <a:t>Associés au régulateur on trouvera toujours :</a:t>
            </a:r>
          </a:p>
          <a:p>
            <a:pPr marL="285750" indent="-285750" algn="jus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un clapet anti-retour qui maintient la pression dans le circuit (et sur S) lorsque le débit est sur retour ;</a:t>
            </a:r>
          </a:p>
          <a:p>
            <a:pPr marL="285750" indent="-285750" algn="jus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un ou plusieurs accumulateurs de génération qui constituent une réserve d’énergie utilisable dès l’ouverture d’un distributeur pour pallier le faible débit de la pompe.</a:t>
            </a:r>
          </a:p>
        </p:txBody>
      </p:sp>
      <p:sp>
        <p:nvSpPr>
          <p:cNvPr id="10" name="ZoneTexte 9">
            <a:extLst>
              <a:ext uri="{FF2B5EF4-FFF2-40B4-BE49-F238E27FC236}">
                <a16:creationId xmlns:a16="http://schemas.microsoft.com/office/drawing/2014/main" id="{EF05ABDF-8F25-6674-B485-E43EFA6AD39D}"/>
              </a:ext>
            </a:extLst>
          </p:cNvPr>
          <p:cNvSpPr txBox="1"/>
          <p:nvPr/>
        </p:nvSpPr>
        <p:spPr>
          <a:xfrm>
            <a:off x="5601586" y="167127"/>
            <a:ext cx="156298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Régulateur</a:t>
            </a:r>
          </a:p>
        </p:txBody>
      </p:sp>
      <p:pic>
        <p:nvPicPr>
          <p:cNvPr id="9" name="Imag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030" y="874688"/>
            <a:ext cx="4262770" cy="3831935"/>
          </a:xfrm>
          <a:prstGeom prst="rect">
            <a:avLst/>
          </a:prstGeom>
        </p:spPr>
      </p:pic>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687" y="874688"/>
            <a:ext cx="4561113" cy="3831935"/>
          </a:xfrm>
          <a:prstGeom prst="rect">
            <a:avLst/>
          </a:prstGeom>
        </p:spPr>
      </p:pic>
    </p:spTree>
    <p:extLst>
      <p:ext uri="{BB962C8B-B14F-4D97-AF65-F5344CB8AC3E}">
        <p14:creationId xmlns:p14="http://schemas.microsoft.com/office/powerpoint/2010/main" val="343630612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D71E792-FF38-235F-7B09-80D3BC55E726}"/>
              </a:ext>
            </a:extLst>
          </p:cNvPr>
          <p:cNvSpPr txBox="1"/>
          <p:nvPr/>
        </p:nvSpPr>
        <p:spPr>
          <a:xfrm>
            <a:off x="242371" y="4842792"/>
            <a:ext cx="11325339" cy="171136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les nomme aussi pompes autorégulées ou autorégulatrices.</a:t>
            </a:r>
          </a:p>
          <a:p>
            <a:pPr marL="285750" indent="-285750" algn="just">
              <a:lnSpc>
                <a:spcPct val="150000"/>
              </a:lnSpc>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Actuellement généralisées sur tous les avions. </a:t>
            </a:r>
          </a:p>
          <a:p>
            <a:pPr marL="285750" indent="-285750" algn="just">
              <a:lnSpc>
                <a:spcPct val="150000"/>
              </a:lnSpc>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plus utilisées sont celles à plateau à inclinaison variable. (Un autre type consiste à faire varier l’inclinaison du barillet).</a:t>
            </a:r>
          </a:p>
        </p:txBody>
      </p:sp>
      <p:sp>
        <p:nvSpPr>
          <p:cNvPr id="6" name="ZoneTexte 5">
            <a:extLst>
              <a:ext uri="{FF2B5EF4-FFF2-40B4-BE49-F238E27FC236}">
                <a16:creationId xmlns:a16="http://schemas.microsoft.com/office/drawing/2014/main" id="{D885105B-E492-3DB5-93BB-D279632B8945}"/>
              </a:ext>
            </a:extLst>
          </p:cNvPr>
          <p:cNvSpPr txBox="1"/>
          <p:nvPr/>
        </p:nvSpPr>
        <p:spPr>
          <a:xfrm>
            <a:off x="4447884" y="203488"/>
            <a:ext cx="329623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Pompes à capacité variable </a:t>
            </a:r>
          </a:p>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Régulation de débit</a:t>
            </a:r>
          </a:p>
        </p:txBody>
      </p:sp>
      <p:pic>
        <p:nvPicPr>
          <p:cNvPr id="7" name="Picture 2" descr="C:\Users\omar\Desktop\pompeauto3.gif">
            <a:extLst>
              <a:ext uri="{FF2B5EF4-FFF2-40B4-BE49-F238E27FC236}">
                <a16:creationId xmlns:a16="http://schemas.microsoft.com/office/drawing/2014/main" id="{0B3FC4D1-C7C1-B8B7-872E-F49AC1ACAB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25322" y="914399"/>
            <a:ext cx="6429375" cy="387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270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DAAE800-99FA-8306-2970-E3FA43527DD8}"/>
              </a:ext>
            </a:extLst>
          </p:cNvPr>
          <p:cNvSpPr txBox="1"/>
          <p:nvPr/>
        </p:nvSpPr>
        <p:spPr>
          <a:xfrm>
            <a:off x="315949" y="1578664"/>
            <a:ext cx="7027843" cy="484382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C’est une pompe à barillet et pistons similaire à celle décrite au chapitre « Pompe à débit constant à barillet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Précisément dans cette pompe à barillet étudiée, la course des pistons dans les cylindres était directement fonction de l’angle formé par l’axe du plateau d’entraînement et celui du barillet.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Cet angle étant fixe le volume du liquide déplacé était constant</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S</a:t>
            </a:r>
            <a:r>
              <a:rPr lang="fr-FR" sz="1800" dirty="0">
                <a:effectLst/>
                <a:latin typeface="Calibri" panose="020F0502020204030204" pitchFamily="34" charset="0"/>
                <a:ea typeface="Calibri" panose="020F0502020204030204" pitchFamily="34" charset="0"/>
                <a:cs typeface="Times New Roman" panose="02020603050405020304" pitchFamily="18" charset="0"/>
              </a:rPr>
              <a:t>i nous faisons varier cet angle par l’intermédiaire du plateau, la course des pistons dans les cylindres va augmenter ou diminuer entraînant de ce fait une évolution du volume.</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L’inclinaison du plateau est obtenue par le déplacement d’un piston solidaire, soumis à la pression de refoulement.</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capacité variable de cette pompe est donc fonction de la pression dans le circuit.</a:t>
            </a:r>
          </a:p>
          <a:p>
            <a:pPr>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oneTexte 3">
            <a:extLst>
              <a:ext uri="{FF2B5EF4-FFF2-40B4-BE49-F238E27FC236}">
                <a16:creationId xmlns:a16="http://schemas.microsoft.com/office/drawing/2014/main" id="{F4BC9DA5-252E-B89D-0912-85C86BE6A05F}"/>
              </a:ext>
            </a:extLst>
          </p:cNvPr>
          <p:cNvSpPr txBox="1"/>
          <p:nvPr/>
        </p:nvSpPr>
        <p:spPr>
          <a:xfrm>
            <a:off x="4447884" y="203488"/>
            <a:ext cx="329623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Pompes à capacité variable </a:t>
            </a:r>
          </a:p>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Régulation de débit</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116" y="1665890"/>
            <a:ext cx="3858163" cy="4353533"/>
          </a:xfrm>
          <a:prstGeom prst="rect">
            <a:avLst/>
          </a:prstGeom>
        </p:spPr>
      </p:pic>
    </p:spTree>
    <p:extLst>
      <p:ext uri="{BB962C8B-B14F-4D97-AF65-F5344CB8AC3E}">
        <p14:creationId xmlns:p14="http://schemas.microsoft.com/office/powerpoint/2010/main" val="5848452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0B2BCC2-DAF1-F7C5-92BF-EF4DB83D8590}"/>
              </a:ext>
            </a:extLst>
          </p:cNvPr>
          <p:cNvSpPr txBox="1"/>
          <p:nvPr/>
        </p:nvSpPr>
        <p:spPr>
          <a:xfrm>
            <a:off x="396606" y="2630649"/>
            <a:ext cx="5971143" cy="129586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Réalisée à l’aide d’un servomécanisme dont le rôle est de modifier le débit de refoulement pompe, pour maintenir une pression nominale constante dans le circuit.</a:t>
            </a:r>
          </a:p>
        </p:txBody>
      </p:sp>
      <p:pic>
        <p:nvPicPr>
          <p:cNvPr id="9" name="Image 8">
            <a:extLst>
              <a:ext uri="{FF2B5EF4-FFF2-40B4-BE49-F238E27FC236}">
                <a16:creationId xmlns:a16="http://schemas.microsoft.com/office/drawing/2014/main" id="{5E877B8B-304C-9E05-849C-1740586D3282}"/>
              </a:ext>
            </a:extLst>
          </p:cNvPr>
          <p:cNvPicPr>
            <a:picLocks noChangeAspect="1"/>
          </p:cNvPicPr>
          <p:nvPr/>
        </p:nvPicPr>
        <p:blipFill>
          <a:blip r:embed="rId2"/>
          <a:stretch>
            <a:fillRect/>
          </a:stretch>
        </p:blipFill>
        <p:spPr>
          <a:xfrm>
            <a:off x="520370" y="5379692"/>
            <a:ext cx="7855027" cy="967179"/>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3F07DBB8-0B5D-CB68-31A6-77794E53BD29}"/>
              </a:ext>
            </a:extLst>
          </p:cNvPr>
          <p:cNvSpPr txBox="1"/>
          <p:nvPr/>
        </p:nvSpPr>
        <p:spPr>
          <a:xfrm>
            <a:off x="4447884" y="203488"/>
            <a:ext cx="329623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Pompes à capacité variable </a:t>
            </a:r>
          </a:p>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Régulation de débit</a:t>
            </a: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1546" y="1515169"/>
            <a:ext cx="5306165" cy="3458058"/>
          </a:xfrm>
          <a:prstGeom prst="rect">
            <a:avLst/>
          </a:prstGeom>
        </p:spPr>
      </p:pic>
    </p:spTree>
    <p:extLst>
      <p:ext uri="{BB962C8B-B14F-4D97-AF65-F5344CB8AC3E}">
        <p14:creationId xmlns:p14="http://schemas.microsoft.com/office/powerpoint/2010/main" val="10728013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E48A760-D182-4CB4-ED4E-F627F2E37A07}"/>
              </a:ext>
            </a:extLst>
          </p:cNvPr>
          <p:cNvSpPr txBox="1"/>
          <p:nvPr/>
        </p:nvSpPr>
        <p:spPr>
          <a:xfrm>
            <a:off x="528811" y="1515169"/>
            <a:ext cx="10917715" cy="494641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07000"/>
              </a:lnSpc>
              <a:spcAft>
                <a:spcPts val="800"/>
              </a:spcAft>
              <a:buFont typeface="Wingdings" panose="05000000000000000000" pitchFamily="2" charset="2"/>
              <a:buChar char="Ø"/>
            </a:pPr>
            <a:r>
              <a:rPr lang="fr-FR" sz="1800" dirty="0">
                <a:effectLst/>
                <a:latin typeface="Calibri" panose="020F0502020204030204" pitchFamily="34" charset="0"/>
                <a:ea typeface="Calibri" panose="020F0502020204030204" pitchFamily="34" charset="0"/>
                <a:cs typeface="Times New Roman" panose="02020603050405020304" pitchFamily="18" charset="0"/>
              </a:rPr>
              <a:t>L’inconvénient de cet ensemble est, qu’en cas de variation rapide de pression (demande importante de débit), il provoque une brutale variation de débit (coup de bélier) limitée toutefois par le piston amortisseur.</a:t>
            </a:r>
          </a:p>
          <a:p>
            <a:pPr marL="285750" indent="-285750" algn="just">
              <a:lnSpc>
                <a:spcPct val="107000"/>
              </a:lnSpc>
              <a:spcAft>
                <a:spcPts val="800"/>
              </a:spcAft>
              <a:buFont typeface="Wingdings" panose="05000000000000000000" pitchFamily="2" charset="2"/>
              <a:buChar char="Ø"/>
            </a:pPr>
            <a:r>
              <a:rPr lang="fr-FR" sz="1800" dirty="0">
                <a:effectLst/>
                <a:latin typeface="Calibri" panose="020F0502020204030204" pitchFamily="34" charset="0"/>
                <a:ea typeface="Calibri" panose="020F0502020204030204" pitchFamily="34" charset="0"/>
                <a:cs typeface="Times New Roman" panose="02020603050405020304" pitchFamily="18" charset="0"/>
              </a:rPr>
              <a:t>L’avantage est qu’à tout instant la pompe adapte son débit à celui de la servitude :</a:t>
            </a:r>
          </a:p>
          <a:p>
            <a:pPr marL="742950" lvl="1" indent="-285750" algn="just">
              <a:lnSpc>
                <a:spcPct val="107000"/>
              </a:lnSpc>
              <a:spcAft>
                <a:spcPts val="800"/>
              </a:spcAft>
              <a:buFont typeface="Courier New" panose="02070309020205020404" pitchFamily="49" charset="0"/>
              <a:buChar char="o"/>
            </a:pPr>
            <a:r>
              <a:rPr lang="fr-FR" dirty="0">
                <a:effectLst/>
                <a:latin typeface="Calibri" panose="020F0502020204030204" pitchFamily="34" charset="0"/>
                <a:ea typeface="Calibri" panose="020F0502020204030204" pitchFamily="34" charset="0"/>
                <a:cs typeface="Times New Roman" panose="02020603050405020304" pitchFamily="18" charset="0"/>
              </a:rPr>
              <a:t>si la pression circuit faiblit (fonctionnement d’un gros consommateur) la capacité de la pompe sera maximum, le débit également ;</a:t>
            </a:r>
          </a:p>
          <a:p>
            <a:pPr marL="742950" lvl="1" indent="-285750" algn="just">
              <a:lnSpc>
                <a:spcPct val="107000"/>
              </a:lnSpc>
              <a:spcAft>
                <a:spcPts val="800"/>
              </a:spcAft>
              <a:buFont typeface="Courier New" panose="02070309020205020404" pitchFamily="49" charset="0"/>
              <a:buChar char="o"/>
            </a:pPr>
            <a:r>
              <a:rPr lang="fr-FR" dirty="0">
                <a:effectLst/>
                <a:latin typeface="Calibri" panose="020F0502020204030204" pitchFamily="34" charset="0"/>
                <a:ea typeface="Calibri" panose="020F0502020204030204" pitchFamily="34" charset="0"/>
                <a:cs typeface="Times New Roman" panose="02020603050405020304" pitchFamily="18" charset="0"/>
              </a:rPr>
              <a:t>si la pression circuit est grande (non sollicitation servitudes) la capacité de la pompe sera minimale, le débit également.</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	</a:t>
            </a:r>
            <a:r>
              <a:rPr lang="fr-FR" sz="1800" dirty="0">
                <a:effectLst/>
                <a:latin typeface="Calibri" panose="020F0502020204030204" pitchFamily="34" charset="0"/>
                <a:ea typeface="Calibri" panose="020F0502020204030204" pitchFamily="34" charset="0"/>
                <a:cs typeface="Times New Roman" panose="02020603050405020304" pitchFamily="18" charset="0"/>
              </a:rPr>
              <a:t>Le débit n’est jamais complètement nul, la pompe est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autolubrifïée</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refroidie par un léger débit de liquide appelé « fuite de régulation ou de glace » dérivé sur le retour via un filtre (circuit de drainage)</a:t>
            </a:r>
          </a:p>
          <a:p>
            <a:pPr marL="285750" indent="-285750">
              <a:lnSpc>
                <a:spcPct val="107000"/>
              </a:lnSpc>
              <a:spcAft>
                <a:spcPts val="800"/>
              </a:spcAft>
              <a:buFont typeface="Wingdings" panose="05000000000000000000" pitchFamily="2" charset="2"/>
              <a:buChar char="Ø"/>
            </a:pPr>
            <a:r>
              <a:rPr lang="fr-FR" sz="1800" dirty="0">
                <a:effectLst/>
                <a:latin typeface="Calibri" panose="020F0502020204030204" pitchFamily="34" charset="0"/>
                <a:ea typeface="Calibri" panose="020F0502020204030204" pitchFamily="34" charset="0"/>
                <a:cs typeface="Times New Roman" panose="02020603050405020304" pitchFamily="18" charset="0"/>
              </a:rPr>
              <a:t>La pression de régulation est de l’ordre de 3 000 PSI («210 bars) et le débit maxi adapté à l’importance du circuit (exemple : 140 </a:t>
            </a:r>
            <a:r>
              <a:rPr lang="fr-FR" sz="1800" dirty="0" smtClean="0">
                <a:effectLst/>
                <a:latin typeface="Calibri" panose="020F0502020204030204" pitchFamily="34" charset="0"/>
                <a:ea typeface="Calibri" panose="020F0502020204030204" pitchFamily="34" charset="0"/>
                <a:cs typeface="Times New Roman" panose="02020603050405020304" pitchFamily="18" charset="0"/>
              </a:rPr>
              <a:t>l/min </a:t>
            </a:r>
            <a:r>
              <a:rPr lang="fr-FR" sz="1800" dirty="0">
                <a:effectLst/>
                <a:latin typeface="Calibri" panose="020F0502020204030204" pitchFamily="34" charset="0"/>
                <a:ea typeface="Calibri" panose="020F0502020204030204" pitchFamily="34" charset="0"/>
                <a:cs typeface="Times New Roman" panose="02020603050405020304" pitchFamily="18" charset="0"/>
              </a:rPr>
              <a:t>pour l’A320).</a:t>
            </a:r>
          </a:p>
          <a:p>
            <a:pPr marL="285750" indent="-285750">
              <a:lnSpc>
                <a:spcPct val="107000"/>
              </a:lnSpc>
              <a:spcAft>
                <a:spcPts val="800"/>
              </a:spcAft>
              <a:buFont typeface="Wingdings" panose="05000000000000000000" pitchFamily="2" charset="2"/>
              <a:buChar char="Ø"/>
            </a:pPr>
            <a:r>
              <a:rPr lang="fr-FR" sz="1800" dirty="0">
                <a:effectLst/>
                <a:latin typeface="Calibri" panose="020F0502020204030204" pitchFamily="34" charset="0"/>
                <a:ea typeface="Calibri" panose="020F0502020204030204" pitchFamily="34" charset="0"/>
                <a:cs typeface="Times New Roman" panose="02020603050405020304" pitchFamily="18" charset="0"/>
              </a:rPr>
              <a:t>De plus, on notera la présence d’un clapet de blocage (ou isolement) et d’un amortisseur de vibrations (coups de bélier) sur le refoulement de la pompe.</a:t>
            </a:r>
          </a:p>
          <a:p>
            <a:pPr algn="just">
              <a:lnSpc>
                <a:spcPct val="107000"/>
              </a:lnSpc>
              <a:spcAft>
                <a:spcPts val="8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ZoneTexte 3">
            <a:extLst>
              <a:ext uri="{FF2B5EF4-FFF2-40B4-BE49-F238E27FC236}">
                <a16:creationId xmlns:a16="http://schemas.microsoft.com/office/drawing/2014/main" id="{5CD2DD43-3BB1-D424-6959-BA511B516A26}"/>
              </a:ext>
            </a:extLst>
          </p:cNvPr>
          <p:cNvSpPr txBox="1"/>
          <p:nvPr/>
        </p:nvSpPr>
        <p:spPr>
          <a:xfrm>
            <a:off x="4447884" y="203488"/>
            <a:ext cx="329623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Pompes à capacité variable </a:t>
            </a:r>
          </a:p>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Régulation de débit</a:t>
            </a:r>
          </a:p>
        </p:txBody>
      </p:sp>
    </p:spTree>
    <p:extLst>
      <p:ext uri="{BB962C8B-B14F-4D97-AF65-F5344CB8AC3E}">
        <p14:creationId xmlns:p14="http://schemas.microsoft.com/office/powerpoint/2010/main" val="22121418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A649F83-E02C-5608-4E4E-F4A921A2E849}"/>
              </a:ext>
            </a:extLst>
          </p:cNvPr>
          <p:cNvPicPr>
            <a:picLocks noGrp="1" noChangeAspect="1"/>
          </p:cNvPicPr>
          <p:nvPr>
            <p:ph idx="1"/>
          </p:nvPr>
        </p:nvPicPr>
        <p:blipFill>
          <a:blip r:embed="rId2"/>
          <a:stretch>
            <a:fillRect/>
          </a:stretch>
        </p:blipFill>
        <p:spPr>
          <a:xfrm>
            <a:off x="6920593" y="2655367"/>
            <a:ext cx="5172685" cy="3675086"/>
          </a:xfrm>
        </p:spPr>
        <p:style>
          <a:lnRef idx="2">
            <a:schemeClr val="accent2"/>
          </a:lnRef>
          <a:fillRef idx="1">
            <a:schemeClr val="lt1"/>
          </a:fillRef>
          <a:effectRef idx="0">
            <a:schemeClr val="accent2"/>
          </a:effectRef>
          <a:fontRef idx="minor">
            <a:schemeClr val="dk1"/>
          </a:fontRef>
        </p:style>
      </p:pic>
      <p:sp>
        <p:nvSpPr>
          <p:cNvPr id="3" name="ZoneTexte 2">
            <a:extLst>
              <a:ext uri="{FF2B5EF4-FFF2-40B4-BE49-F238E27FC236}">
                <a16:creationId xmlns:a16="http://schemas.microsoft.com/office/drawing/2014/main" id="{A689B960-762E-0351-ADC4-AE7EFC680E7A}"/>
              </a:ext>
            </a:extLst>
          </p:cNvPr>
          <p:cNvSpPr txBox="1"/>
          <p:nvPr/>
        </p:nvSpPr>
        <p:spPr>
          <a:xfrm>
            <a:off x="218465" y="4081396"/>
            <a:ext cx="6582385" cy="247465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07000"/>
              </a:lnSpc>
              <a:spcAft>
                <a:spcPts val="800"/>
              </a:spcAft>
            </a:pPr>
            <a:r>
              <a:rPr lang="fr-FR" sz="1800" b="1" dirty="0" smtClean="0">
                <a:effectLst/>
                <a:latin typeface="Calibri" panose="020F0502020204030204" pitchFamily="34" charset="0"/>
                <a:ea typeface="Calibri" panose="020F0502020204030204" pitchFamily="34" charset="0"/>
                <a:cs typeface="Times New Roman" panose="02020603050405020304" pitchFamily="18" charset="0"/>
              </a:rPr>
              <a:t>1- Si </a:t>
            </a:r>
            <a:r>
              <a:rPr lang="fr-FR" sz="1800" b="1" dirty="0">
                <a:effectLst/>
                <a:latin typeface="Calibri" panose="020F0502020204030204" pitchFamily="34" charset="0"/>
                <a:ea typeface="Calibri" panose="020F0502020204030204" pitchFamily="34" charset="0"/>
                <a:cs typeface="Times New Roman" panose="02020603050405020304" pitchFamily="18" charset="0"/>
              </a:rPr>
              <a:t>la pression de refoulement est égale à 3 000 PSI:</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vanne de régulation isole le piston de commande.</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Une pression de commande caractéristique et constante est appliquée au piston de commande qui détermine une position particulière et stable du plateau oscillant ;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ce cas, le débit fourni par la pompe correspond à la demande servitudes.</a:t>
            </a:r>
            <a:endParaRPr lang="fr-FR" dirty="0">
              <a:effectLst/>
              <a:latin typeface="Times New Roman" panose="02020603050405020304" pitchFamily="18" charset="0"/>
              <a:ea typeface="Times New Roman" panose="02020603050405020304" pitchFamily="18" charset="0"/>
            </a:endParaRPr>
          </a:p>
        </p:txBody>
      </p:sp>
      <p:sp>
        <p:nvSpPr>
          <p:cNvPr id="6" name="ZoneTexte 5">
            <a:extLst>
              <a:ext uri="{FF2B5EF4-FFF2-40B4-BE49-F238E27FC236}">
                <a16:creationId xmlns:a16="http://schemas.microsoft.com/office/drawing/2014/main" id="{4D3AE999-C1A1-3279-1E85-D423D8EEA3E3}"/>
              </a:ext>
            </a:extLst>
          </p:cNvPr>
          <p:cNvSpPr txBox="1"/>
          <p:nvPr/>
        </p:nvSpPr>
        <p:spPr>
          <a:xfrm>
            <a:off x="4117922" y="693004"/>
            <a:ext cx="378154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Dépressurisation ou mise en débit nul</a:t>
            </a:r>
            <a:endParaRPr lang="fr-FR" dirty="0"/>
          </a:p>
        </p:txBody>
      </p:sp>
      <p:sp>
        <p:nvSpPr>
          <p:cNvPr id="8" name="ZoneTexte 7">
            <a:extLst>
              <a:ext uri="{FF2B5EF4-FFF2-40B4-BE49-F238E27FC236}">
                <a16:creationId xmlns:a16="http://schemas.microsoft.com/office/drawing/2014/main" id="{8341A7F7-90B9-62CF-3515-E016319066A2}"/>
              </a:ext>
            </a:extLst>
          </p:cNvPr>
          <p:cNvSpPr txBox="1"/>
          <p:nvPr/>
        </p:nvSpPr>
        <p:spPr>
          <a:xfrm>
            <a:off x="4447884" y="3264"/>
            <a:ext cx="329623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Pompes à capacité variable </a:t>
            </a:r>
          </a:p>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Régulation de débit</a:t>
            </a:r>
          </a:p>
        </p:txBody>
      </p:sp>
      <p:sp>
        <p:nvSpPr>
          <p:cNvPr id="7" name="ZoneTexte 6">
            <a:extLst>
              <a:ext uri="{FF2B5EF4-FFF2-40B4-BE49-F238E27FC236}">
                <a16:creationId xmlns:a16="http://schemas.microsoft.com/office/drawing/2014/main" id="{6EECF9A7-4AB8-991D-9981-4C5871523D57}"/>
              </a:ext>
            </a:extLst>
          </p:cNvPr>
          <p:cNvSpPr txBox="1"/>
          <p:nvPr/>
        </p:nvSpPr>
        <p:spPr>
          <a:xfrm>
            <a:off x="218465" y="1272120"/>
            <a:ext cx="11755070" cy="11734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En cas de défaillance pompe ou circuit (exemple : cas de fuite externe).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Cette fonction est commandée du poste de pilotage à l’aide d’un interrupteur (ou poussoir)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Il excite électriquement, un solénoïde solidaire d’un sélecteur (valve de dépressurisation) </a:t>
            </a:r>
          </a:p>
        </p:txBody>
      </p:sp>
      <p:sp>
        <p:nvSpPr>
          <p:cNvPr id="2" name="Rectangle 1"/>
          <p:cNvSpPr/>
          <p:nvPr/>
        </p:nvSpPr>
        <p:spPr>
          <a:xfrm>
            <a:off x="231203" y="2655367"/>
            <a:ext cx="6339193" cy="110055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u="sng" dirty="0">
                <a:latin typeface="Times New Roman" panose="02020603050405020304" pitchFamily="18" charset="0"/>
                <a:ea typeface="Times New Roman" panose="02020603050405020304" pitchFamily="18" charset="0"/>
              </a:rPr>
              <a:t>Fonction normale : Interrupteur sur ‘ON’(solénoïde désexcité)</a:t>
            </a:r>
          </a:p>
          <a:p>
            <a:pPr>
              <a:lnSpc>
                <a:spcPct val="107000"/>
              </a:lnSpc>
              <a:spcAft>
                <a:spcPts val="800"/>
              </a:spcAft>
            </a:pPr>
            <a:r>
              <a:rPr lang="fr-FR" dirty="0">
                <a:latin typeface="Calibri" panose="020F0502020204030204" pitchFamily="34" charset="0"/>
                <a:ea typeface="Calibri" panose="020F0502020204030204" pitchFamily="34" charset="0"/>
                <a:cs typeface="Times New Roman" panose="02020603050405020304" pitchFamily="18" charset="0"/>
              </a:rPr>
              <a:t>La pression de refoulement de la pompe appliquée à la vanne de régulation est opposée à l’action d’un ressort taré à 3 000 PSI. </a:t>
            </a:r>
          </a:p>
        </p:txBody>
      </p:sp>
    </p:spTree>
    <p:extLst>
      <p:ext uri="{BB962C8B-B14F-4D97-AF65-F5344CB8AC3E}">
        <p14:creationId xmlns:p14="http://schemas.microsoft.com/office/powerpoint/2010/main" val="2908244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D19D6541-3925-FABA-2C09-677C518DA5DB}"/>
                  </a:ext>
                </a:extLst>
              </p:cNvPr>
              <p:cNvSpPr txBox="1"/>
              <p:nvPr/>
            </p:nvSpPr>
            <p:spPr>
              <a:xfrm>
                <a:off x="0" y="1675775"/>
                <a:ext cx="7033165" cy="25517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0" i="0" u="none" strike="noStrike" spc="0" dirty="0">
                    <a:solidFill>
                      <a:srgbClr val="000000"/>
                    </a:solidFill>
                    <a:effectLst/>
                    <a:ea typeface="Book Antiqua" panose="02040602050305030304" pitchFamily="18" charset="0"/>
                    <a:cs typeface="Book Antiqua" panose="02040602050305030304" pitchFamily="18" charset="0"/>
                  </a:rPr>
                  <a:t>Ainsi, pour une pression de fluide donnée:</a:t>
                </a:r>
              </a:p>
              <a:p>
                <a:pPr marL="285750" indent="-285750" algn="just">
                  <a:buFont typeface="Arial" panose="020B0604020202020204" pitchFamily="34" charset="0"/>
                  <a:buChar char="•"/>
                </a:pPr>
                <a:r>
                  <a:rPr lang="fr-FR" sz="1800" b="0" i="0" u="none" strike="noStrike" spc="0" dirty="0">
                    <a:solidFill>
                      <a:srgbClr val="000000"/>
                    </a:solidFill>
                    <a:effectLst/>
                    <a:ea typeface="Book Antiqua" panose="02040602050305030304" pitchFamily="18" charset="0"/>
                    <a:cs typeface="Book Antiqua" panose="02040602050305030304" pitchFamily="18" charset="0"/>
                  </a:rPr>
                  <a:t>la force produite peut être modifiée en ajustant la surface du piston </a:t>
                </a:r>
              </a:p>
              <a:p>
                <a:pPr algn="ctr"/>
                <a:r>
                  <a:rPr lang="fr-FR" dirty="0">
                    <a:solidFill>
                      <a:srgbClr val="FF0000"/>
                    </a:solidFill>
                  </a:rPr>
                  <a:t>F = P x </a:t>
                </a:r>
                <a:r>
                  <a:rPr lang="fr-FR" b="1" dirty="0" smtClean="0">
                    <a:solidFill>
                      <a:srgbClr val="FF0000"/>
                    </a:solidFill>
                  </a:rPr>
                  <a:t>S</a:t>
                </a:r>
              </a:p>
              <a:p>
                <a:pPr algn="ctr"/>
                <a:endParaRPr lang="fr-FR" sz="1800" b="1" i="0" u="none" strike="noStrike" spc="0" dirty="0">
                  <a:solidFill>
                    <a:srgbClr val="FF0000"/>
                  </a:solidFill>
                  <a:effectLst/>
                  <a:ea typeface="Book Antiqua" panose="02040602050305030304" pitchFamily="18" charset="0"/>
                  <a:cs typeface="Book Antiqua" panose="02040602050305030304" pitchFamily="18" charset="0"/>
                </a:endParaRPr>
              </a:p>
              <a:p>
                <a:pPr marL="285750" indent="-285750" algn="just">
                  <a:buFont typeface="Arial" panose="020B0604020202020204" pitchFamily="34" charset="0"/>
                  <a:buChar char="•"/>
                </a:pPr>
                <a:r>
                  <a:rPr lang="fr-FR" sz="1800" b="0" i="0" u="none" strike="noStrike" spc="0" dirty="0">
                    <a:solidFill>
                      <a:srgbClr val="000000"/>
                    </a:solidFill>
                    <a:effectLst/>
                    <a:ea typeface="Book Antiqua" panose="02040602050305030304" pitchFamily="18" charset="0"/>
                    <a:cs typeface="Book Antiqua" panose="02040602050305030304" pitchFamily="18" charset="0"/>
                  </a:rPr>
                  <a:t>le mouvement linéaire résultant variera en proportion inverse de la surface.</a:t>
                </a:r>
              </a:p>
              <a:p>
                <a:pPr marL="285750" indent="-285750" algn="just">
                  <a:buFont typeface="Arial" panose="020B0604020202020204" pitchFamily="34" charset="0"/>
                  <a:buChar char="•"/>
                </a:pPr>
                <a:endParaRPr lang="fr-FR" sz="1800" b="0" i="0" u="none" strike="noStrike" spc="0" dirty="0">
                  <a:solidFill>
                    <a:srgbClr val="000000"/>
                  </a:solidFill>
                  <a:effectLst/>
                  <a:ea typeface="Book Antiqua" panose="02040602050305030304" pitchFamily="18" charset="0"/>
                  <a:cs typeface="Book Antiqua" panose="02040602050305030304" pitchFamily="18" charset="0"/>
                </a:endParaRPr>
              </a:p>
              <a:p>
                <a:pPr algn="ctr"/>
                <a14:m>
                  <m:oMathPara xmlns:m="http://schemas.openxmlformats.org/officeDocument/2006/math">
                    <m:oMathParaPr>
                      <m:jc m:val="center"/>
                    </m:oMathParaPr>
                    <m:oMath xmlns:m="http://schemas.openxmlformats.org/officeDocument/2006/math">
                      <m:r>
                        <a:rPr lang="fr-FR" b="1" i="1" dirty="0" smtClean="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𝒅</m:t>
                      </m:r>
                      <m:r>
                        <a:rPr lang="fr-FR" b="1" i="1" dirty="0" smtClean="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𝟐</m:t>
                      </m:r>
                      <m:r>
                        <a:rPr lang="fr-FR" b="1" i="1" dirty="0" smtClean="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 </m:t>
                      </m:r>
                      <m:f>
                        <m:fPr>
                          <m:ctrlPr>
                            <a:rPr lang="fr-FR" b="1" i="1" dirty="0" smtClean="0">
                              <a:solidFill>
                                <a:srgbClr val="FF0000"/>
                              </a:solidFill>
                              <a:latin typeface="Cambria Math" panose="02040503050406030204" pitchFamily="18" charset="0"/>
                              <a:ea typeface="Microsoft Sans Serif" panose="020B0604020202020204" pitchFamily="34" charset="0"/>
                            </a:rPr>
                          </m:ctrlPr>
                        </m:fPr>
                        <m:num>
                          <m:r>
                            <a:rPr lang="fr-FR" b="1" i="1" dirty="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𝑭</m:t>
                          </m:r>
                          <m:r>
                            <a:rPr lang="fr-FR" b="1" i="1" dirty="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𝟏</m:t>
                          </m:r>
                        </m:num>
                        <m:den>
                          <m:r>
                            <a:rPr lang="de-DE" b="1" i="1" dirty="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𝑷</m:t>
                          </m:r>
                          <m:r>
                            <a:rPr lang="de-DE" b="1" i="1" dirty="0">
                              <a:solidFill>
                                <a:srgbClr val="FF0000"/>
                              </a:solidFill>
                              <a:latin typeface="Cambria Math" panose="02040503050406030204" pitchFamily="18" charset="0"/>
                              <a:ea typeface="Cambria Math" panose="02040503050406030204" pitchFamily="18" charset="0"/>
                              <a:cs typeface="Book Antiqua" panose="02040602050305030304" pitchFamily="18" charset="0"/>
                            </a:rPr>
                            <m:t>×</m:t>
                          </m:r>
                          <m:r>
                            <a:rPr lang="de-DE" b="1" i="1" dirty="0" err="1">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𝑺</m:t>
                          </m:r>
                          <m:r>
                            <a:rPr lang="fr-FR" b="1" i="1" dirty="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𝟐</m:t>
                          </m:r>
                        </m:den>
                      </m:f>
                      <m:r>
                        <a:rPr lang="fr-FR" b="1" i="1" dirty="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m:t>
                      </m:r>
                      <m:r>
                        <a:rPr lang="fr-FR" b="1" i="1" dirty="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𝒅</m:t>
                      </m:r>
                      <m:r>
                        <a:rPr lang="de-DE" b="1" i="1" dirty="0">
                          <a:solidFill>
                            <a:srgbClr val="FF0000"/>
                          </a:solidFill>
                          <a:latin typeface="Cambria Math" panose="02040503050406030204" pitchFamily="18" charset="0"/>
                          <a:ea typeface="Microsoft Sans Serif" panose="020B0604020202020204" pitchFamily="34" charset="0"/>
                          <a:cs typeface="Book Antiqua" panose="02040602050305030304" pitchFamily="18" charset="0"/>
                        </a:rPr>
                        <m:t>𝟏</m:t>
                      </m:r>
                      <m:r>
                        <m:rPr>
                          <m:nor/>
                        </m:rPr>
                        <a:rPr lang="fr-FR" b="1" dirty="0">
                          <a:solidFill>
                            <a:srgbClr val="FF0000"/>
                          </a:solidFill>
                          <a:ea typeface="Microsoft Sans Serif" panose="020B0604020202020204" pitchFamily="34" charset="0"/>
                        </a:rPr>
                        <m:t> </m:t>
                      </m:r>
                    </m:oMath>
                  </m:oMathPara>
                </a14:m>
                <a:endParaRPr lang="fr-FR" sz="1800" b="1" dirty="0">
                  <a:solidFill>
                    <a:srgbClr val="FF0000"/>
                  </a:solidFill>
                  <a:effectLst/>
                  <a:ea typeface="Microsoft Sans Serif" panose="020B0604020202020204" pitchFamily="34" charset="0"/>
                </a:endParaRPr>
              </a:p>
            </p:txBody>
          </p:sp>
        </mc:Choice>
        <mc:Fallback xmlns="">
          <p:sp>
            <p:nvSpPr>
              <p:cNvPr id="5" name="ZoneTexte 4">
                <a:extLst>
                  <a:ext uri="{FF2B5EF4-FFF2-40B4-BE49-F238E27FC236}">
                    <a16:creationId xmlns:a16="http://schemas.microsoft.com/office/drawing/2014/main" id="{D19D6541-3925-FABA-2C09-677C518DA5DB}"/>
                  </a:ext>
                </a:extLst>
              </p:cNvPr>
              <p:cNvSpPr txBox="1">
                <a:spLocks noRot="1" noChangeAspect="1" noMove="1" noResize="1" noEditPoints="1" noAdjustHandles="1" noChangeArrowheads="1" noChangeShapeType="1" noTextEdit="1"/>
              </p:cNvSpPr>
              <p:nvPr/>
            </p:nvSpPr>
            <p:spPr>
              <a:xfrm>
                <a:off x="0" y="1675775"/>
                <a:ext cx="7033165" cy="2551724"/>
              </a:xfrm>
              <a:prstGeom prst="rect">
                <a:avLst/>
              </a:prstGeom>
              <a:blipFill>
                <a:blip r:embed="rId2"/>
                <a:stretch>
                  <a:fillRect l="-606" t="-1190" r="-606"/>
                </a:stretch>
              </a:blipFill>
              <a:ln w="12700" cap="flat" cmpd="sng" algn="ctr">
                <a:solidFill>
                  <a:schemeClr val="accent2"/>
                </a:solidFill>
                <a:prstDash val="solid"/>
                <a:miter lim="800000"/>
              </a:ln>
              <a:effectLst/>
            </p:spPr>
            <p:txBody>
              <a:bodyPr/>
              <a:lstStyle/>
              <a:p>
                <a:r>
                  <a:rPr lang="en-US">
                    <a:noFill/>
                  </a:rPr>
                  <a:t> </a:t>
                </a:r>
              </a:p>
            </p:txBody>
          </p:sp>
        </mc:Fallback>
      </mc:AlternateContent>
      <p:pic>
        <p:nvPicPr>
          <p:cNvPr id="6" name="Espace réservé du contenu 12">
            <a:extLst>
              <a:ext uri="{FF2B5EF4-FFF2-40B4-BE49-F238E27FC236}">
                <a16:creationId xmlns:a16="http://schemas.microsoft.com/office/drawing/2014/main" id="{DF84B652-57D8-1C7C-F80A-1C0265CFEAFC}"/>
              </a:ext>
            </a:extLst>
          </p:cNvPr>
          <p:cNvPicPr>
            <a:picLocks noGrp="1" noChangeAspect="1"/>
          </p:cNvPicPr>
          <p:nvPr>
            <p:ph idx="1"/>
          </p:nvPr>
        </p:nvPicPr>
        <p:blipFill>
          <a:blip r:embed="rId3"/>
          <a:stretch>
            <a:fillRect/>
          </a:stretch>
        </p:blipFill>
        <p:spPr>
          <a:xfrm>
            <a:off x="7337234" y="1048787"/>
            <a:ext cx="4543812" cy="3121423"/>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E5093C06-ADE9-905B-1A86-63CF9D098766}"/>
              </a:ext>
            </a:extLst>
          </p:cNvPr>
          <p:cNvSpPr txBox="1"/>
          <p:nvPr/>
        </p:nvSpPr>
        <p:spPr>
          <a:xfrm>
            <a:off x="7707353" y="4276875"/>
            <a:ext cx="3803573" cy="30777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400" b="0" i="0" u="none" strike="noStrike" spc="0" dirty="0">
                <a:solidFill>
                  <a:srgbClr val="000000"/>
                </a:solidFill>
                <a:effectLst/>
                <a:ea typeface="Book Antiqua" panose="02040602050305030304" pitchFamily="18" charset="0"/>
                <a:cs typeface="Book Antiqua" panose="02040602050305030304" pitchFamily="18" charset="0"/>
              </a:rPr>
              <a:t>un système de freinage d'avion léger</a:t>
            </a:r>
            <a:endParaRPr lang="fr-FR" sz="1400" dirty="0"/>
          </a:p>
        </p:txBody>
      </p:sp>
      <p:sp>
        <p:nvSpPr>
          <p:cNvPr id="7" name="ZoneTexte 6">
            <a:extLst>
              <a:ext uri="{FF2B5EF4-FFF2-40B4-BE49-F238E27FC236}">
                <a16:creationId xmlns:a16="http://schemas.microsoft.com/office/drawing/2014/main" id="{2B13D26A-7D0E-0004-15BF-169A403D0770}"/>
              </a:ext>
            </a:extLst>
          </p:cNvPr>
          <p:cNvSpPr txBox="1"/>
          <p:nvPr/>
        </p:nvSpPr>
        <p:spPr>
          <a:xfrm>
            <a:off x="5166912" y="176270"/>
            <a:ext cx="1520326" cy="45807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lnSpc>
                <a:spcPct val="150000"/>
              </a:lnSpc>
            </a:pPr>
            <a:r>
              <a:rPr lang="fr-FR" dirty="0">
                <a:effectLst/>
                <a:latin typeface="Times New Roman" panose="02020603050405020304" pitchFamily="18" charset="0"/>
                <a:ea typeface="Times New Roman" panose="02020603050405020304" pitchFamily="18" charset="0"/>
              </a:rPr>
              <a:t>Généralités</a:t>
            </a:r>
          </a:p>
        </p:txBody>
      </p:sp>
      <p:sp>
        <p:nvSpPr>
          <p:cNvPr id="9" name="ZoneTexte 8">
            <a:extLst>
              <a:ext uri="{FF2B5EF4-FFF2-40B4-BE49-F238E27FC236}">
                <a16:creationId xmlns:a16="http://schemas.microsoft.com/office/drawing/2014/main" id="{3D61D441-C8C7-646A-308F-BEBD6DB1CC5F}"/>
              </a:ext>
            </a:extLst>
          </p:cNvPr>
          <p:cNvSpPr txBox="1"/>
          <p:nvPr/>
        </p:nvSpPr>
        <p:spPr>
          <a:xfrm>
            <a:off x="211801" y="4999095"/>
            <a:ext cx="11829635"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b="0" i="0" u="none" strike="noStrike" spc="0" dirty="0">
                <a:solidFill>
                  <a:srgbClr val="000000"/>
                </a:solidFill>
                <a:effectLst/>
                <a:ea typeface="Book Antiqua" panose="02040602050305030304" pitchFamily="18" charset="0"/>
                <a:cs typeface="Book Antiqua" panose="02040602050305030304" pitchFamily="18" charset="0"/>
              </a:rPr>
              <a:t>Cela constituerait un système hydraulique passif: où une force est appliquée à un piston (piston A) en cas de nécessité</a:t>
            </a:r>
          </a:p>
          <a:p>
            <a:pPr marL="285750" indent="-285750" algn="just">
              <a:lnSpc>
                <a:spcPct val="150000"/>
              </a:lnSpc>
              <a:buFont typeface="Arial" panose="020B0604020202020204" pitchFamily="34" charset="0"/>
              <a:buChar char="•"/>
            </a:pPr>
            <a:r>
              <a:rPr lang="fr-FR" sz="1800" b="0" i="0" u="none" strike="noStrike" spc="0" dirty="0">
                <a:solidFill>
                  <a:srgbClr val="000000"/>
                </a:solidFill>
                <a:effectLst/>
                <a:ea typeface="Book Antiqua" panose="02040602050305030304" pitchFamily="18" charset="0"/>
                <a:cs typeface="Book Antiqua" panose="02040602050305030304" pitchFamily="18" charset="0"/>
              </a:rPr>
              <a:t>Un bon exemple de ceci serait un maître-cylindre pour générer la pression lorsque la pédale de frein est enfoncée, et un cylindre esclave pour "faire le travail" de déplacement d'un piston et d'application des freins.</a:t>
            </a:r>
            <a:endParaRPr lang="fr-FR" sz="1800" dirty="0">
              <a:effectLst/>
              <a:ea typeface="Microsoft Sans Serif" panose="020B0604020202020204" pitchFamily="34" charset="0"/>
            </a:endParaRPr>
          </a:p>
        </p:txBody>
      </p:sp>
    </p:spTree>
    <p:extLst>
      <p:ext uri="{BB962C8B-B14F-4D97-AF65-F5344CB8AC3E}">
        <p14:creationId xmlns:p14="http://schemas.microsoft.com/office/powerpoint/2010/main" val="3910074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A649F83-E02C-5608-4E4E-F4A921A2E849}"/>
              </a:ext>
            </a:extLst>
          </p:cNvPr>
          <p:cNvPicPr>
            <a:picLocks noGrp="1" noChangeAspect="1"/>
          </p:cNvPicPr>
          <p:nvPr>
            <p:ph idx="1"/>
          </p:nvPr>
        </p:nvPicPr>
        <p:blipFill>
          <a:blip r:embed="rId2"/>
          <a:stretch>
            <a:fillRect/>
          </a:stretch>
        </p:blipFill>
        <p:spPr>
          <a:xfrm>
            <a:off x="6446520" y="1296350"/>
            <a:ext cx="5646420" cy="367508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B9B61A2-1FB2-F646-76C6-71A70F324AE8}"/>
              </a:ext>
            </a:extLst>
          </p:cNvPr>
          <p:cNvSpPr txBox="1"/>
          <p:nvPr/>
        </p:nvSpPr>
        <p:spPr>
          <a:xfrm>
            <a:off x="182880" y="1296350"/>
            <a:ext cx="6103620" cy="4057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07000"/>
              </a:lnSpc>
              <a:spcAft>
                <a:spcPts val="800"/>
              </a:spcAft>
            </a:pPr>
            <a:r>
              <a:rPr lang="fr-FR" b="1" dirty="0">
                <a:effectLst/>
                <a:latin typeface="Times New Roman" panose="02020603050405020304" pitchFamily="18" charset="0"/>
                <a:ea typeface="Times New Roman" panose="02020603050405020304" pitchFamily="18" charset="0"/>
              </a:rPr>
              <a:t>Fonction normale : Interrupteur sur ‘ON’ </a:t>
            </a:r>
          </a:p>
          <a:p>
            <a:pPr algn="ctr">
              <a:lnSpc>
                <a:spcPct val="107000"/>
              </a:lnSpc>
              <a:spcAft>
                <a:spcPts val="800"/>
              </a:spcAft>
            </a:pPr>
            <a:r>
              <a:rPr lang="fr-FR" b="1" dirty="0">
                <a:effectLst/>
                <a:latin typeface="Times New Roman" panose="02020603050405020304" pitchFamily="18" charset="0"/>
                <a:ea typeface="Times New Roman" panose="02020603050405020304" pitchFamily="18" charset="0"/>
              </a:rPr>
              <a:t>(solénoïde désexcité)</a:t>
            </a:r>
          </a:p>
          <a:p>
            <a:pPr>
              <a:lnSpc>
                <a:spcPct val="107000"/>
              </a:lnSpc>
              <a:spcAft>
                <a:spcPts val="800"/>
              </a:spcAft>
            </a:pPr>
            <a:r>
              <a:rPr lang="fr-FR" sz="1800" b="1" u="sng" dirty="0">
                <a:effectLst/>
                <a:latin typeface="Calibri" panose="020F0502020204030204" pitchFamily="34" charset="0"/>
                <a:ea typeface="Calibri" panose="020F0502020204030204" pitchFamily="34" charset="0"/>
                <a:cs typeface="Times New Roman" panose="02020603050405020304" pitchFamily="18" charset="0"/>
              </a:rPr>
              <a:t>Si la demande servitudes augmente:</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L</a:t>
            </a:r>
            <a:r>
              <a:rPr lang="fr-FR" sz="1800" dirty="0">
                <a:effectLst/>
                <a:latin typeface="Calibri" panose="020F0502020204030204" pitchFamily="34" charset="0"/>
                <a:ea typeface="Calibri" panose="020F0502020204030204" pitchFamily="34" charset="0"/>
                <a:cs typeface="Times New Roman" panose="02020603050405020304" pitchFamily="18" charset="0"/>
              </a:rPr>
              <a:t>a pression de refoulement diminue ;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force exercée par le ressort de la vanne de régulation étant supérieure à la pression hydraulique</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vanne de régulation se déplace vers la droite et fait communiquer le piston de commande avec le drainage.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 piston, sous l’effet de son ressort, devenu prépondérant, entraîne le plateau oscillant vers son inclinaison maximum</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A</a:t>
            </a:r>
            <a:r>
              <a:rPr lang="fr-FR" sz="1800" dirty="0">
                <a:effectLst/>
                <a:latin typeface="Calibri" panose="020F0502020204030204" pitchFamily="34" charset="0"/>
                <a:ea typeface="Calibri" panose="020F0502020204030204" pitchFamily="34" charset="0"/>
                <a:cs typeface="Times New Roman" panose="02020603050405020304" pitchFamily="18" charset="0"/>
              </a:rPr>
              <a:t>ugmentation du débit de refoulement.</a:t>
            </a:r>
          </a:p>
        </p:txBody>
      </p:sp>
      <p:sp>
        <p:nvSpPr>
          <p:cNvPr id="6" name="ZoneTexte 5">
            <a:extLst>
              <a:ext uri="{FF2B5EF4-FFF2-40B4-BE49-F238E27FC236}">
                <a16:creationId xmlns:a16="http://schemas.microsoft.com/office/drawing/2014/main" id="{4D3AE999-C1A1-3279-1E85-D423D8EEA3E3}"/>
              </a:ext>
            </a:extLst>
          </p:cNvPr>
          <p:cNvSpPr txBox="1"/>
          <p:nvPr/>
        </p:nvSpPr>
        <p:spPr>
          <a:xfrm>
            <a:off x="7269737" y="185737"/>
            <a:ext cx="378154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Dépressurisation ou mise en débit nul</a:t>
            </a:r>
            <a:endParaRPr lang="fr-FR" dirty="0"/>
          </a:p>
        </p:txBody>
      </p:sp>
      <p:sp>
        <p:nvSpPr>
          <p:cNvPr id="8" name="ZoneTexte 7">
            <a:extLst>
              <a:ext uri="{FF2B5EF4-FFF2-40B4-BE49-F238E27FC236}">
                <a16:creationId xmlns:a16="http://schemas.microsoft.com/office/drawing/2014/main" id="{8341A7F7-90B9-62CF-3515-E016319066A2}"/>
              </a:ext>
            </a:extLst>
          </p:cNvPr>
          <p:cNvSpPr txBox="1"/>
          <p:nvPr/>
        </p:nvSpPr>
        <p:spPr>
          <a:xfrm>
            <a:off x="3682074" y="47238"/>
            <a:ext cx="329623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Pompes à capacité variable </a:t>
            </a:r>
          </a:p>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Régulation de débit</a:t>
            </a:r>
          </a:p>
        </p:txBody>
      </p:sp>
    </p:spTree>
    <p:extLst>
      <p:ext uri="{BB962C8B-B14F-4D97-AF65-F5344CB8AC3E}">
        <p14:creationId xmlns:p14="http://schemas.microsoft.com/office/powerpoint/2010/main" val="72081871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2744486-973F-8C33-CE18-CB981C390C14}"/>
              </a:ext>
            </a:extLst>
          </p:cNvPr>
          <p:cNvSpPr txBox="1"/>
          <p:nvPr/>
        </p:nvSpPr>
        <p:spPr>
          <a:xfrm>
            <a:off x="260033" y="1329194"/>
            <a:ext cx="6097904"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buClr>
                <a:srgbClr val="000000"/>
              </a:buClr>
              <a:buSzPts val="1200"/>
              <a:tabLst>
                <a:tab pos="275590" algn="l"/>
              </a:tabLst>
            </a:pPr>
            <a:r>
              <a:rPr lang="fr-FR" b="1" dirty="0">
                <a:effectLst/>
                <a:latin typeface="Times New Roman" panose="02020603050405020304" pitchFamily="18" charset="0"/>
                <a:ea typeface="Times New Roman" panose="02020603050405020304" pitchFamily="18" charset="0"/>
              </a:rPr>
              <a:t>Fonction normale : Interrupteur sur ‘ON’ </a:t>
            </a:r>
          </a:p>
          <a:p>
            <a:pPr algn="ctr">
              <a:buClr>
                <a:srgbClr val="000000"/>
              </a:buClr>
              <a:buSzPts val="1200"/>
              <a:tabLst>
                <a:tab pos="275590" algn="l"/>
              </a:tabLst>
            </a:pPr>
            <a:r>
              <a:rPr lang="fr-FR" b="1" dirty="0">
                <a:effectLst/>
                <a:latin typeface="Times New Roman" panose="02020603050405020304" pitchFamily="18" charset="0"/>
                <a:ea typeface="Times New Roman" panose="02020603050405020304" pitchFamily="18" charset="0"/>
              </a:rPr>
              <a:t>(solénoïde désexcité)</a:t>
            </a:r>
          </a:p>
          <a:p>
            <a:pPr marL="342900" lvl="0" indent="-342900" algn="just">
              <a:spcAft>
                <a:spcPts val="0"/>
              </a:spcAft>
              <a:buClr>
                <a:srgbClr val="000000"/>
              </a:buClr>
              <a:buSzPts val="1200"/>
              <a:buFont typeface="Arial" panose="020B0604020202020204" pitchFamily="34" charset="0"/>
              <a:buChar char="•"/>
              <a:tabLst>
                <a:tab pos="275590" algn="l"/>
              </a:tabLst>
            </a:pPr>
            <a:endParaRPr lang="fr-FR" sz="1800" u="none" strike="noStrike" spc="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gn="just">
              <a:spcAft>
                <a:spcPts val="0"/>
              </a:spcAft>
              <a:buClr>
                <a:srgbClr val="000000"/>
              </a:buClr>
              <a:buSzPts val="1200"/>
              <a:tabLst>
                <a:tab pos="275590" algn="l"/>
              </a:tabLst>
            </a:pPr>
            <a:r>
              <a:rPr lang="fr-FR" sz="1800" b="1" u="sng" strike="noStrike" spc="0" dirty="0">
                <a:effectLst/>
                <a:ea typeface="Times New Roman" panose="02020603050405020304" pitchFamily="18" charset="0"/>
                <a:cs typeface="Times New Roman" panose="02020603050405020304" pitchFamily="18" charset="0"/>
              </a:rPr>
              <a:t>Si la demande servitudes diminue:</a:t>
            </a:r>
          </a:p>
          <a:p>
            <a:pPr marL="285750" lvl="0" indent="-285750" algn="just">
              <a:spcAft>
                <a:spcPts val="0"/>
              </a:spcAft>
              <a:buClr>
                <a:srgbClr val="000000"/>
              </a:buClr>
              <a:buSzPts val="1200"/>
              <a:buFont typeface="Arial" panose="020B0604020202020204" pitchFamily="34" charset="0"/>
              <a:buChar char="•"/>
              <a:tabLst>
                <a:tab pos="275590" algn="l"/>
              </a:tabLst>
            </a:pPr>
            <a:r>
              <a:rPr lang="fr-FR" dirty="0">
                <a:ea typeface="Times New Roman" panose="02020603050405020304" pitchFamily="18" charset="0"/>
                <a:cs typeface="Times New Roman" panose="02020603050405020304" pitchFamily="18" charset="0"/>
              </a:rPr>
              <a:t>L</a:t>
            </a:r>
            <a:r>
              <a:rPr lang="fr-FR" sz="1800" u="none" strike="noStrike" spc="0" dirty="0">
                <a:effectLst/>
                <a:ea typeface="Times New Roman" panose="02020603050405020304" pitchFamily="18" charset="0"/>
                <a:cs typeface="Times New Roman" panose="02020603050405020304" pitchFamily="18" charset="0"/>
              </a:rPr>
              <a:t>a pression de refoulement augmente </a:t>
            </a:r>
          </a:p>
          <a:p>
            <a:pPr marL="285750" lvl="0" indent="-285750" algn="just">
              <a:spcAft>
                <a:spcPts val="0"/>
              </a:spcAft>
              <a:buClr>
                <a:srgbClr val="000000"/>
              </a:buClr>
              <a:buSzPts val="1200"/>
              <a:buFont typeface="Arial" panose="020B0604020202020204" pitchFamily="34" charset="0"/>
              <a:buChar char="•"/>
              <a:tabLst>
                <a:tab pos="275590" algn="l"/>
              </a:tabLst>
            </a:pPr>
            <a:r>
              <a:rPr lang="fr-FR" dirty="0">
                <a:ea typeface="Times New Roman" panose="02020603050405020304" pitchFamily="18" charset="0"/>
                <a:cs typeface="Times New Roman" panose="02020603050405020304" pitchFamily="18" charset="0"/>
              </a:rPr>
              <a:t>L</a:t>
            </a:r>
            <a:r>
              <a:rPr lang="fr-FR" sz="1800" u="none" strike="noStrike" spc="0" dirty="0">
                <a:effectLst/>
                <a:ea typeface="Times New Roman" panose="02020603050405020304" pitchFamily="18" charset="0"/>
                <a:cs typeface="Times New Roman" panose="02020603050405020304" pitchFamily="18" charset="0"/>
              </a:rPr>
              <a:t>orsqu’elle devient supérieure à la force exercée par le ressort (taré à 3 000 PSI) de la vanne de régulation, celle-ci se déplace vers la gauche</a:t>
            </a:r>
          </a:p>
          <a:p>
            <a:pPr marL="285750" lvl="0" indent="-285750" algn="just">
              <a:spcAft>
                <a:spcPts val="0"/>
              </a:spcAft>
              <a:buClr>
                <a:srgbClr val="000000"/>
              </a:buClr>
              <a:buSzPts val="1200"/>
              <a:buFont typeface="Arial" panose="020B0604020202020204" pitchFamily="34" charset="0"/>
              <a:buChar char="•"/>
              <a:tabLst>
                <a:tab pos="275590" algn="l"/>
              </a:tabLst>
            </a:pPr>
            <a:r>
              <a:rPr lang="fr-FR" sz="1800" u="none" strike="noStrike" spc="0" dirty="0">
                <a:effectLst/>
                <a:ea typeface="Times New Roman" panose="02020603050405020304" pitchFamily="18" charset="0"/>
                <a:cs typeface="Times New Roman" panose="02020603050405020304" pitchFamily="18" charset="0"/>
              </a:rPr>
              <a:t>autorisent l’alimentation en pression du piston de commande du plateau </a:t>
            </a:r>
          </a:p>
          <a:p>
            <a:pPr marL="285750" lvl="0" indent="-285750" algn="just">
              <a:spcAft>
                <a:spcPts val="0"/>
              </a:spcAft>
              <a:buClr>
                <a:srgbClr val="000000"/>
              </a:buClr>
              <a:buSzPts val="1200"/>
              <a:buFont typeface="Arial" panose="020B0604020202020204" pitchFamily="34" charset="0"/>
              <a:buChar char="•"/>
              <a:tabLst>
                <a:tab pos="275590" algn="l"/>
              </a:tabLst>
            </a:pPr>
            <a:r>
              <a:rPr lang="fr-FR" sz="1800" u="none" strike="noStrike" spc="0" dirty="0">
                <a:effectLst/>
                <a:ea typeface="Times New Roman" panose="02020603050405020304" pitchFamily="18" charset="0"/>
                <a:cs typeface="Times New Roman" panose="02020603050405020304" pitchFamily="18" charset="0"/>
              </a:rPr>
              <a:t>entraînent celui-ci vers son inclinaison mi</a:t>
            </a:r>
            <a:r>
              <a:rPr lang="fr-FR" sz="1800" u="sng" strike="noStrike" spc="0" dirty="0">
                <a:solidFill>
                  <a:srgbClr val="000000"/>
                </a:solidFill>
                <a:effectLst/>
                <a:ea typeface="Times New Roman" panose="02020603050405020304" pitchFamily="18" charset="0"/>
                <a:cs typeface="Times New Roman" panose="02020603050405020304" pitchFamily="18" charset="0"/>
              </a:rPr>
              <a:t>n</a:t>
            </a:r>
            <a:r>
              <a:rPr lang="fr-FR" sz="1800" u="none" strike="noStrike" spc="0" dirty="0">
                <a:effectLst/>
                <a:ea typeface="Times New Roman" panose="02020603050405020304" pitchFamily="18" charset="0"/>
                <a:cs typeface="Times New Roman" panose="02020603050405020304" pitchFamily="18" charset="0"/>
              </a:rPr>
              <a:t>imum afin de réduire et si nécessaire annuler le débit de refoulement.</a:t>
            </a:r>
          </a:p>
        </p:txBody>
      </p:sp>
      <p:sp>
        <p:nvSpPr>
          <p:cNvPr id="6" name="ZoneTexte 5">
            <a:extLst>
              <a:ext uri="{FF2B5EF4-FFF2-40B4-BE49-F238E27FC236}">
                <a16:creationId xmlns:a16="http://schemas.microsoft.com/office/drawing/2014/main" id="{2CFF8567-F312-B166-4770-FB827EA90A23}"/>
              </a:ext>
            </a:extLst>
          </p:cNvPr>
          <p:cNvSpPr txBox="1"/>
          <p:nvPr/>
        </p:nvSpPr>
        <p:spPr>
          <a:xfrm>
            <a:off x="7269737" y="185737"/>
            <a:ext cx="378154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Dépressurisation ou mise en débit nul</a:t>
            </a:r>
            <a:endParaRPr lang="fr-FR" dirty="0"/>
          </a:p>
        </p:txBody>
      </p:sp>
      <p:sp>
        <p:nvSpPr>
          <p:cNvPr id="7" name="ZoneTexte 6">
            <a:extLst>
              <a:ext uri="{FF2B5EF4-FFF2-40B4-BE49-F238E27FC236}">
                <a16:creationId xmlns:a16="http://schemas.microsoft.com/office/drawing/2014/main" id="{D805E017-B971-8EAF-33B0-74175AE529C8}"/>
              </a:ext>
            </a:extLst>
          </p:cNvPr>
          <p:cNvSpPr txBox="1"/>
          <p:nvPr/>
        </p:nvSpPr>
        <p:spPr>
          <a:xfrm>
            <a:off x="3682074" y="47238"/>
            <a:ext cx="329623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Pompes à capacité variable </a:t>
            </a:r>
          </a:p>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Régulation de débit</a:t>
            </a:r>
          </a:p>
        </p:txBody>
      </p:sp>
      <p:pic>
        <p:nvPicPr>
          <p:cNvPr id="8" name="Espace réservé du contenu 4">
            <a:extLst>
              <a:ext uri="{FF2B5EF4-FFF2-40B4-BE49-F238E27FC236}">
                <a16:creationId xmlns:a16="http://schemas.microsoft.com/office/drawing/2014/main" id="{5BD1D430-EC74-2A39-CD92-B035D6275055}"/>
              </a:ext>
            </a:extLst>
          </p:cNvPr>
          <p:cNvPicPr>
            <a:picLocks noGrp="1" noChangeAspect="1"/>
          </p:cNvPicPr>
          <p:nvPr>
            <p:ph idx="1"/>
          </p:nvPr>
        </p:nvPicPr>
        <p:blipFill>
          <a:blip r:embed="rId2"/>
          <a:stretch>
            <a:fillRect/>
          </a:stretch>
        </p:blipFill>
        <p:spPr>
          <a:xfrm>
            <a:off x="6446520" y="1296350"/>
            <a:ext cx="5646420" cy="3675086"/>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0063989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4D7B910-D0A6-C91E-04A0-8EC5FF09B3A0}"/>
              </a:ext>
            </a:extLst>
          </p:cNvPr>
          <p:cNvPicPr>
            <a:picLocks noGrp="1" noChangeAspect="1"/>
          </p:cNvPicPr>
          <p:nvPr>
            <p:ph idx="1"/>
          </p:nvPr>
        </p:nvPicPr>
        <p:blipFill>
          <a:blip r:embed="rId2"/>
          <a:stretch>
            <a:fillRect/>
          </a:stretch>
        </p:blipFill>
        <p:spPr>
          <a:xfrm>
            <a:off x="6978306" y="1685580"/>
            <a:ext cx="5019100" cy="369816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336C77E7-5352-00DD-DE12-BE8757778327}"/>
              </a:ext>
            </a:extLst>
          </p:cNvPr>
          <p:cNvSpPr txBox="1"/>
          <p:nvPr/>
        </p:nvSpPr>
        <p:spPr>
          <a:xfrm>
            <a:off x="188206" y="1253914"/>
            <a:ext cx="6613879" cy="53978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effectLst/>
                <a:latin typeface="Calibri" panose="020F0502020204030204" pitchFamily="34" charset="0"/>
                <a:ea typeface="Calibri" panose="020F0502020204030204" pitchFamily="34" charset="0"/>
                <a:cs typeface="Times New Roman" panose="02020603050405020304" pitchFamily="18" charset="0"/>
              </a:rPr>
              <a:t>L’interrupteur étant positionné sur « DEPRESS » </a:t>
            </a:r>
          </a:p>
          <a:p>
            <a:pPr algn="ctr"/>
            <a:r>
              <a:rPr lang="fr-FR" sz="1800" b="1" dirty="0">
                <a:effectLst/>
                <a:latin typeface="Calibri" panose="020F0502020204030204" pitchFamily="34" charset="0"/>
                <a:ea typeface="Calibri" panose="020F0502020204030204" pitchFamily="34" charset="0"/>
                <a:cs typeface="Times New Roman" panose="02020603050405020304" pitchFamily="18" charset="0"/>
              </a:rPr>
              <a:t>le solénoïde est alimenté,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valve de dépressurisation se déplace vers la gauche</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mise en pression de la face inférieure du clapet de blocage (+ effet ressort) ce qui isole complètement le circuit d’utilisation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mise en pression de la chambre droite de la vanne de régulation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qui, en se déplaçant vers la gauche, autorise l’alimentation du piston de commande.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 dernier positionne le plateau à une inclinaison très faible, correspondant à l’équilibre entre la pression de refoulement et la force antagoniste du ressort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Rpc</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circuit servitudes est isolé par le déplacement (position haute) du clapet de blocage.</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cette position, la lubrification interne de la pompe est assurée ainsi que son refroidissement.</a:t>
            </a:r>
          </a:p>
        </p:txBody>
      </p:sp>
      <p:sp>
        <p:nvSpPr>
          <p:cNvPr id="4" name="ZoneTexte 3">
            <a:extLst>
              <a:ext uri="{FF2B5EF4-FFF2-40B4-BE49-F238E27FC236}">
                <a16:creationId xmlns:a16="http://schemas.microsoft.com/office/drawing/2014/main" id="{CAAC99C1-29FD-07DD-1C82-F8AB01BEC65C}"/>
              </a:ext>
            </a:extLst>
          </p:cNvPr>
          <p:cNvSpPr txBox="1"/>
          <p:nvPr/>
        </p:nvSpPr>
        <p:spPr>
          <a:xfrm>
            <a:off x="7269737" y="185737"/>
            <a:ext cx="378154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Dépressurisation ou mise en débit nul</a:t>
            </a:r>
            <a:endParaRPr lang="fr-FR" dirty="0"/>
          </a:p>
        </p:txBody>
      </p:sp>
      <p:sp>
        <p:nvSpPr>
          <p:cNvPr id="6" name="ZoneTexte 5">
            <a:extLst>
              <a:ext uri="{FF2B5EF4-FFF2-40B4-BE49-F238E27FC236}">
                <a16:creationId xmlns:a16="http://schemas.microsoft.com/office/drawing/2014/main" id="{D9D57828-74FF-84B2-BD3A-99B2FC081CFD}"/>
              </a:ext>
            </a:extLst>
          </p:cNvPr>
          <p:cNvSpPr txBox="1"/>
          <p:nvPr/>
        </p:nvSpPr>
        <p:spPr>
          <a:xfrm>
            <a:off x="3682074" y="47238"/>
            <a:ext cx="329623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Pompes à capacité variable </a:t>
            </a:r>
          </a:p>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Régulation de débit</a:t>
            </a:r>
          </a:p>
        </p:txBody>
      </p:sp>
    </p:spTree>
    <p:extLst>
      <p:ext uri="{BB962C8B-B14F-4D97-AF65-F5344CB8AC3E}">
        <p14:creationId xmlns:p14="http://schemas.microsoft.com/office/powerpoint/2010/main" val="13648693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C31798F-2AAA-8232-8AD2-0CCEB5BADC56}"/>
              </a:ext>
            </a:extLst>
          </p:cNvPr>
          <p:cNvSpPr txBox="1"/>
          <p:nvPr/>
        </p:nvSpPr>
        <p:spPr>
          <a:xfrm>
            <a:off x="612021" y="1685580"/>
            <a:ext cx="6140106" cy="439428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Si on désire remettre la pompe en service, il suffit de positionner l'interrupteur sur « ON »,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l’alimentation du solénoïde est coupée, la valve soumise à l’effet de son ressort va se déplacer vers la droite,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libérant la pression sur la clapet de blocage et sur la vanne de régulation (mise au retour).</a:t>
            </a:r>
          </a:p>
          <a:p>
            <a:pPr marL="285750" indent="-285750" algn="jus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ressort taré à 3 000 PSI va déplacer son clapet vers la droite,</a:t>
            </a:r>
          </a:p>
          <a:p>
            <a:pPr marL="285750" indent="-285750" algn="jus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la pression qui s’exerçait sur le piston de commande va s’évacuer vers le retour</a:t>
            </a:r>
          </a:p>
          <a:p>
            <a:pPr marL="285750" indent="-285750" algn="jus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le ressort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Rcp</a:t>
            </a:r>
            <a:r>
              <a:rPr lang="fr-FR" sz="1800" dirty="0">
                <a:effectLst/>
                <a:latin typeface="Calibri" panose="020F0502020204030204" pitchFamily="34" charset="0"/>
                <a:ea typeface="Calibri" panose="020F0502020204030204" pitchFamily="34" charset="0"/>
                <a:cs typeface="Times New Roman" panose="02020603050405020304" pitchFamily="18" charset="0"/>
              </a:rPr>
              <a:t> pousser le plateau vers grande inclinaison augmentant de ce fait débit et pression sur le refoulement.</a:t>
            </a:r>
          </a:p>
          <a:p>
            <a:pPr marL="285750" indent="-285750" algn="jus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 Vers 1 000 PSI, le clapet de blocage s’effacera permettant l’utilisation normale des servitudes</a:t>
            </a:r>
            <a:endParaRPr lang="fr-FR" dirty="0"/>
          </a:p>
        </p:txBody>
      </p:sp>
      <p:pic>
        <p:nvPicPr>
          <p:cNvPr id="4" name="Espace réservé du contenu 4">
            <a:extLst>
              <a:ext uri="{FF2B5EF4-FFF2-40B4-BE49-F238E27FC236}">
                <a16:creationId xmlns:a16="http://schemas.microsoft.com/office/drawing/2014/main" id="{0A4A245A-5195-5540-453C-A7ECDD63DE59}"/>
              </a:ext>
            </a:extLst>
          </p:cNvPr>
          <p:cNvPicPr>
            <a:picLocks noGrp="1" noChangeAspect="1"/>
          </p:cNvPicPr>
          <p:nvPr>
            <p:ph idx="1"/>
          </p:nvPr>
        </p:nvPicPr>
        <p:blipFill>
          <a:blip r:embed="rId2"/>
          <a:stretch>
            <a:fillRect/>
          </a:stretch>
        </p:blipFill>
        <p:spPr>
          <a:xfrm>
            <a:off x="7269736" y="1685580"/>
            <a:ext cx="4727669" cy="3698168"/>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23E106D5-AAA5-51A7-0745-28C2033BD8D5}"/>
              </a:ext>
            </a:extLst>
          </p:cNvPr>
          <p:cNvSpPr txBox="1"/>
          <p:nvPr/>
        </p:nvSpPr>
        <p:spPr>
          <a:xfrm>
            <a:off x="7269737" y="185737"/>
            <a:ext cx="378154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Dépressurisation ou mise en débit nul</a:t>
            </a:r>
            <a:endParaRPr lang="fr-FR" dirty="0"/>
          </a:p>
        </p:txBody>
      </p:sp>
      <p:sp>
        <p:nvSpPr>
          <p:cNvPr id="7" name="ZoneTexte 6">
            <a:extLst>
              <a:ext uri="{FF2B5EF4-FFF2-40B4-BE49-F238E27FC236}">
                <a16:creationId xmlns:a16="http://schemas.microsoft.com/office/drawing/2014/main" id="{3B6FB5D0-2B3C-AC5A-BDD8-8B8829F48C48}"/>
              </a:ext>
            </a:extLst>
          </p:cNvPr>
          <p:cNvSpPr txBox="1"/>
          <p:nvPr/>
        </p:nvSpPr>
        <p:spPr>
          <a:xfrm>
            <a:off x="3682074" y="47238"/>
            <a:ext cx="329623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Pompes à capacité variable </a:t>
            </a:r>
          </a:p>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Régulation de débit</a:t>
            </a:r>
          </a:p>
        </p:txBody>
      </p:sp>
    </p:spTree>
    <p:extLst>
      <p:ext uri="{BB962C8B-B14F-4D97-AF65-F5344CB8AC3E}">
        <p14:creationId xmlns:p14="http://schemas.microsoft.com/office/powerpoint/2010/main" val="16242094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D2AA8C8-E8A6-B4A1-B1CD-FF599C0B5FA3}"/>
              </a:ext>
            </a:extLst>
          </p:cNvPr>
          <p:cNvSpPr txBox="1"/>
          <p:nvPr/>
        </p:nvSpPr>
        <p:spPr>
          <a:xfrm>
            <a:off x="595830" y="3627184"/>
            <a:ext cx="7975293" cy="197137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Deux types : simple action ou double action.</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Autrefois utilisées en ultime secours pour animer les servitudes vitales </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(exemple : sortie trains secours + freinage secours SE 210/212).</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Actuellement encore utilisées pour alimenter certaines servitudes sol</a:t>
            </a:r>
          </a:p>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(exemple : portes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soutes</a:t>
            </a:r>
            <a:r>
              <a:rPr lang="fr-FR" sz="1800" dirty="0">
                <a:effectLst/>
                <a:latin typeface="Calibri" panose="020F0502020204030204" pitchFamily="34" charset="0"/>
                <a:ea typeface="Calibri" panose="020F0502020204030204" pitchFamily="34" charset="0"/>
                <a:cs typeface="Times New Roman" panose="02020603050405020304" pitchFamily="18" charset="0"/>
              </a:rPr>
              <a:t> A320 ou cargo B737 etc...).</a:t>
            </a:r>
          </a:p>
        </p:txBody>
      </p:sp>
      <p:sp>
        <p:nvSpPr>
          <p:cNvPr id="6" name="ZoneTexte 5">
            <a:extLst>
              <a:ext uri="{FF2B5EF4-FFF2-40B4-BE49-F238E27FC236}">
                <a16:creationId xmlns:a16="http://schemas.microsoft.com/office/drawing/2014/main" id="{AAC2FBD1-A2B6-F948-0BC9-579F90996E91}"/>
              </a:ext>
            </a:extLst>
          </p:cNvPr>
          <p:cNvSpPr txBox="1"/>
          <p:nvPr/>
        </p:nvSpPr>
        <p:spPr>
          <a:xfrm>
            <a:off x="4188850" y="1037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8" name="ZoneTexte 7">
            <a:extLst>
              <a:ext uri="{FF2B5EF4-FFF2-40B4-BE49-F238E27FC236}">
                <a16:creationId xmlns:a16="http://schemas.microsoft.com/office/drawing/2014/main" id="{0B2FDAA3-C191-D1F0-2887-842F643DD7FB}"/>
              </a:ext>
            </a:extLst>
          </p:cNvPr>
          <p:cNvSpPr txBox="1"/>
          <p:nvPr/>
        </p:nvSpPr>
        <p:spPr>
          <a:xfrm>
            <a:off x="4188850" y="588519"/>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A la main</a:t>
            </a:r>
          </a:p>
        </p:txBody>
      </p:sp>
      <p:pic>
        <p:nvPicPr>
          <p:cNvPr id="13" name="Picture 4">
            <a:extLst>
              <a:ext uri="{FF2B5EF4-FFF2-40B4-BE49-F238E27FC236}">
                <a16:creationId xmlns:a16="http://schemas.microsoft.com/office/drawing/2014/main" id="{99816726-0613-BE18-DFA0-49C8541AC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1358" y="3116271"/>
            <a:ext cx="2991969" cy="2993199"/>
          </a:xfrm>
          <a:prstGeom prst="rect">
            <a:avLst/>
          </a:prstGeom>
          <a:ln/>
        </p:spPr>
        <p:style>
          <a:lnRef idx="2">
            <a:schemeClr val="accent2"/>
          </a:lnRef>
          <a:fillRef idx="1">
            <a:schemeClr val="lt1"/>
          </a:fillRef>
          <a:effectRef idx="0">
            <a:schemeClr val="accent2"/>
          </a:effectRef>
          <a:fontRef idx="minor">
            <a:schemeClr val="dk1"/>
          </a:fontRef>
        </p:style>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531" y="1212971"/>
            <a:ext cx="7430537" cy="1514686"/>
          </a:xfrm>
          <a:prstGeom prst="rect">
            <a:avLst/>
          </a:prstGeom>
        </p:spPr>
      </p:pic>
    </p:spTree>
    <p:extLst>
      <p:ext uri="{BB962C8B-B14F-4D97-AF65-F5344CB8AC3E}">
        <p14:creationId xmlns:p14="http://schemas.microsoft.com/office/powerpoint/2010/main" val="21760245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5EEC67E-3BB1-EBA2-4B21-2B237C3A0768}"/>
              </a:ext>
            </a:extLst>
          </p:cNvPr>
          <p:cNvSpPr txBox="1"/>
          <p:nvPr/>
        </p:nvSpPr>
        <p:spPr>
          <a:xfrm>
            <a:off x="7485082" y="3518932"/>
            <a:ext cx="4453569" cy="523220"/>
          </a:xfrm>
          <a:prstGeom prst="rect">
            <a:avLst/>
          </a:prstGeom>
          <a:noFill/>
        </p:spPr>
        <p:txBody>
          <a:bodyPr wrap="square">
            <a:spAutoFit/>
          </a:bodyPr>
          <a:lstStyle/>
          <a:p>
            <a:pPr algn="ctr"/>
            <a:r>
              <a:rPr lang="fr-FR" sz="1400" i="1" dirty="0">
                <a:effectLst/>
                <a:latin typeface="Calibri" panose="020F0502020204030204" pitchFamily="34" charset="0"/>
                <a:ea typeface="Calibri" panose="020F0502020204030204" pitchFamily="34" charset="0"/>
                <a:cs typeface="Times New Roman" panose="02020603050405020304" pitchFamily="18" charset="0"/>
              </a:rPr>
              <a:t>Pompes à capacité variable entraînée par GTR</a:t>
            </a:r>
          </a:p>
          <a:p>
            <a:pPr algn="ctr"/>
            <a:r>
              <a:rPr lang="fr-FR" sz="1400" i="1" dirty="0">
                <a:effectLst/>
                <a:latin typeface="Calibri" panose="020F0502020204030204" pitchFamily="34" charset="0"/>
                <a:ea typeface="Calibri" panose="020F0502020204030204" pitchFamily="34" charset="0"/>
                <a:cs typeface="Times New Roman" panose="02020603050405020304" pitchFamily="18" charset="0"/>
              </a:rPr>
              <a:t>(avec solénoïde de dépressurisation)</a:t>
            </a:r>
            <a:endParaRPr lang="fr-FR" sz="1400" i="1" dirty="0"/>
          </a:p>
        </p:txBody>
      </p:sp>
      <p:sp>
        <p:nvSpPr>
          <p:cNvPr id="9" name="ZoneTexte 8">
            <a:extLst>
              <a:ext uri="{FF2B5EF4-FFF2-40B4-BE49-F238E27FC236}">
                <a16:creationId xmlns:a16="http://schemas.microsoft.com/office/drawing/2014/main" id="{DCA7BEDE-135D-F8E9-6EEF-ADE60D1B929F}"/>
              </a:ext>
            </a:extLst>
          </p:cNvPr>
          <p:cNvSpPr txBox="1"/>
          <p:nvPr/>
        </p:nvSpPr>
        <p:spPr>
          <a:xfrm>
            <a:off x="469473" y="2429787"/>
            <a:ext cx="6723863" cy="28931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On les nomme pompes réacteurs ou EDP : Engine Drive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Pumps</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marL="285750" indent="-285750" algn="just">
              <a:lnSpc>
                <a:spcPct val="150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 sont les pompes principales des circuits hydrauliques, </a:t>
            </a:r>
          </a:p>
          <a:p>
            <a:pPr marL="285750" indent="-285750" algn="just">
              <a:lnSpc>
                <a:spcPct val="150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Elle sont capables de forts débits (exemple : 140 1/min sous 3 000 PSI sur A300/320) </a:t>
            </a:r>
          </a:p>
          <a:p>
            <a:pPr marL="285750" indent="-285750" algn="just">
              <a:lnSpc>
                <a:spcPct val="150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elles peuvent être dépressurisées et isolées par fermeture du robinet coupe-feu (interrupteur ou manette coupe-feu). </a:t>
            </a:r>
          </a:p>
        </p:txBody>
      </p:sp>
      <p:sp>
        <p:nvSpPr>
          <p:cNvPr id="6" name="ZoneTexte 5">
            <a:extLst>
              <a:ext uri="{FF2B5EF4-FFF2-40B4-BE49-F238E27FC236}">
                <a16:creationId xmlns:a16="http://schemas.microsoft.com/office/drawing/2014/main" id="{27F84CC7-E6C6-32EA-F5C0-D256DCC6BD35}"/>
              </a:ext>
            </a:extLst>
          </p:cNvPr>
          <p:cNvSpPr txBox="1"/>
          <p:nvPr/>
        </p:nvSpPr>
        <p:spPr>
          <a:xfrm>
            <a:off x="4188850" y="1037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8" name="ZoneTexte 7">
            <a:extLst>
              <a:ext uri="{FF2B5EF4-FFF2-40B4-BE49-F238E27FC236}">
                <a16:creationId xmlns:a16="http://schemas.microsoft.com/office/drawing/2014/main" id="{D1574C36-0BEB-3B9B-E5F3-25BC81C5A9F3}"/>
              </a:ext>
            </a:extLst>
          </p:cNvPr>
          <p:cNvSpPr txBox="1"/>
          <p:nvPr/>
        </p:nvSpPr>
        <p:spPr>
          <a:xfrm>
            <a:off x="4188850" y="595368"/>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Par GTR</a:t>
            </a:r>
          </a:p>
        </p:txBody>
      </p:sp>
      <p:pic>
        <p:nvPicPr>
          <p:cNvPr id="12" name="Picture 2">
            <a:extLst>
              <a:ext uri="{FF2B5EF4-FFF2-40B4-BE49-F238E27FC236}">
                <a16:creationId xmlns:a16="http://schemas.microsoft.com/office/drawing/2014/main" id="{F52904C1-E297-47F7-1594-C6BB73159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6514" y="4215134"/>
            <a:ext cx="31527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8574" y="259419"/>
            <a:ext cx="3286584" cy="3086531"/>
          </a:xfrm>
          <a:prstGeom prst="rect">
            <a:avLst/>
          </a:prstGeom>
        </p:spPr>
      </p:pic>
    </p:spTree>
    <p:extLst>
      <p:ext uri="{BB962C8B-B14F-4D97-AF65-F5344CB8AC3E}">
        <p14:creationId xmlns:p14="http://schemas.microsoft.com/office/powerpoint/2010/main" val="42105619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A2E4DE9-DCAE-CA63-3BF0-7E07667924FC}"/>
              </a:ext>
            </a:extLst>
          </p:cNvPr>
          <p:cNvSpPr txBox="1"/>
          <p:nvPr/>
        </p:nvSpPr>
        <p:spPr>
          <a:xfrm>
            <a:off x="267749" y="2399086"/>
            <a:ext cx="6040000" cy="186878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elles sont toutes de type autorégulatrices et fixées sur le relais d’accessoires </a:t>
            </a:r>
          </a:p>
          <a:p>
            <a:pPr marL="285750" indent="-285750" algn="just">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Il </a:t>
            </a:r>
            <a:r>
              <a:rPr lang="fr-FR" sz="1800" dirty="0">
                <a:effectLst/>
                <a:latin typeface="Calibri" panose="020F0502020204030204" pitchFamily="34" charset="0"/>
                <a:ea typeface="Calibri" panose="020F0502020204030204" pitchFamily="34" charset="0"/>
                <a:cs typeface="Times New Roman" panose="02020603050405020304" pitchFamily="18" charset="0"/>
              </a:rPr>
              <a:t>est entraîné par l’attelage haute pression de chaque GTR.</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Aucun dispositif de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désaccouplage</a:t>
            </a:r>
            <a:r>
              <a:rPr lang="fr-FR" sz="1800" dirty="0">
                <a:effectLst/>
                <a:latin typeface="Calibri" panose="020F0502020204030204" pitchFamily="34" charset="0"/>
                <a:ea typeface="Calibri" panose="020F0502020204030204" pitchFamily="34" charset="0"/>
                <a:cs typeface="Times New Roman" panose="02020603050405020304" pitchFamily="18" charset="0"/>
              </a:rPr>
              <a:t> n’est prévu, </a:t>
            </a:r>
          </a:p>
          <a:p>
            <a:pPr marL="285750" indent="-285750" algn="just">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dès que le GTR tourne les pompes sont entraînées ; </a:t>
            </a:r>
          </a:p>
        </p:txBody>
      </p:sp>
      <p:sp>
        <p:nvSpPr>
          <p:cNvPr id="6" name="ZoneTexte 5">
            <a:extLst>
              <a:ext uri="{FF2B5EF4-FFF2-40B4-BE49-F238E27FC236}">
                <a16:creationId xmlns:a16="http://schemas.microsoft.com/office/drawing/2014/main" id="{B893E87B-BA5F-C732-C872-CDD4F1A1D756}"/>
              </a:ext>
            </a:extLst>
          </p:cNvPr>
          <p:cNvSpPr txBox="1"/>
          <p:nvPr/>
        </p:nvSpPr>
        <p:spPr>
          <a:xfrm>
            <a:off x="4188850" y="1037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7" name="ZoneTexte 6">
            <a:extLst>
              <a:ext uri="{FF2B5EF4-FFF2-40B4-BE49-F238E27FC236}">
                <a16:creationId xmlns:a16="http://schemas.microsoft.com/office/drawing/2014/main" id="{3A110645-0F2B-0F07-120F-A67998798526}"/>
              </a:ext>
            </a:extLst>
          </p:cNvPr>
          <p:cNvSpPr txBox="1"/>
          <p:nvPr/>
        </p:nvSpPr>
        <p:spPr>
          <a:xfrm>
            <a:off x="4188850" y="595368"/>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Par GTR</a:t>
            </a: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187" y="1559762"/>
            <a:ext cx="5353797" cy="4239217"/>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20281927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C03F5C6-D0DD-AE40-576C-733D17859536}"/>
              </a:ext>
            </a:extLst>
          </p:cNvPr>
          <p:cNvSpPr txBox="1"/>
          <p:nvPr/>
        </p:nvSpPr>
        <p:spPr>
          <a:xfrm>
            <a:off x="675951" y="1297455"/>
            <a:ext cx="7267918" cy="50281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effectLst/>
                <a:latin typeface="Times New Roman" panose="02020603050405020304" pitchFamily="18" charset="0"/>
                <a:ea typeface="Calibri" panose="020F0502020204030204" pitchFamily="34" charset="0"/>
                <a:cs typeface="Times New Roman" panose="02020603050405020304" pitchFamily="18" charset="0"/>
              </a:rPr>
              <a:t>Appelées électropompes ou ACP : Alternative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Current</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Pump</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Ce sont les pompes auxiliaires ou secours de type autorégulatrices</a:t>
            </a:r>
          </a:p>
          <a:p>
            <a:pPr algn="just">
              <a:lnSpc>
                <a:spcPct val="107000"/>
              </a:lnSpc>
              <a:spcAft>
                <a:spcPts val="8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débit moyen, (exemple : 25 1/min sous 3 000 PSI sur A300-320 et B737, etc...).</a:t>
            </a:r>
          </a:p>
          <a:p>
            <a:pPr algn="just">
              <a:lnSpc>
                <a:spcPct val="107000"/>
              </a:lnSpc>
              <a:spcAft>
                <a:spcPts val="800"/>
              </a:spcAft>
            </a:pPr>
            <a:r>
              <a:rPr lang="fr-FR" sz="1800" b="1" dirty="0">
                <a:effectLst/>
                <a:latin typeface="Times New Roman" panose="02020603050405020304" pitchFamily="18" charset="0"/>
                <a:ea typeface="Calibri" panose="020F0502020204030204" pitchFamily="34" charset="0"/>
                <a:cs typeface="Times New Roman" panose="02020603050405020304" pitchFamily="18" charset="0"/>
              </a:rPr>
              <a:t>En vol:</a:t>
            </a:r>
          </a:p>
          <a:p>
            <a:pPr algn="just">
              <a:lnSpc>
                <a:spcPct val="107000"/>
              </a:lnSpc>
              <a:spcAft>
                <a:spcPts val="8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en cas de panne des pompes principales :</a:t>
            </a:r>
          </a:p>
          <a:p>
            <a:pPr marL="285750" indent="-285750" algn="just">
              <a:lnSpc>
                <a:spcPct val="107000"/>
              </a:lnSpc>
              <a:spcAft>
                <a:spcPts val="800"/>
              </a:spcAft>
              <a:buFont typeface="Arial" panose="020B0604020202020204" pitchFamily="34" charset="0"/>
              <a:buChar char="•"/>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soit à la demande, avec mise en marche automatique ou manuelle lorsque la pompe principale est hors service (exemple : A320) ;</a:t>
            </a:r>
          </a:p>
          <a:p>
            <a:pPr marL="285750" indent="-285750" algn="just">
              <a:lnSpc>
                <a:spcPct val="107000"/>
              </a:lnSpc>
              <a:spcAft>
                <a:spcPts val="800"/>
              </a:spcAft>
              <a:buFont typeface="Arial" panose="020B0604020202020204" pitchFamily="34" charset="0"/>
              <a:buChar char="•"/>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soit en permanence pour alimenter un circuit (A320 circuit BLUE) ;</a:t>
            </a:r>
          </a:p>
          <a:p>
            <a:pPr marL="285750" indent="-285750" algn="just">
              <a:lnSpc>
                <a:spcPct val="107000"/>
              </a:lnSpc>
              <a:spcAft>
                <a:spcPts val="800"/>
              </a:spcAft>
              <a:buFont typeface="Arial" panose="020B0604020202020204" pitchFamily="34" charset="0"/>
              <a:buChar char="•"/>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soit en permanence, mais en fonction débit nul, la pressurisation de la pompe n’étant activée que lorsqu’une panne survient (B747).</a:t>
            </a:r>
          </a:p>
          <a:p>
            <a:pPr algn="just">
              <a:lnSpc>
                <a:spcPct val="107000"/>
              </a:lnSpc>
              <a:spcAft>
                <a:spcPts val="800"/>
              </a:spcAft>
            </a:pPr>
            <a:r>
              <a:rPr lang="fr-FR" sz="1800" b="1" dirty="0">
                <a:effectLst/>
                <a:latin typeface="Times New Roman" panose="02020603050405020304" pitchFamily="18" charset="0"/>
                <a:ea typeface="Calibri" panose="020F0502020204030204" pitchFamily="34" charset="0"/>
                <a:cs typeface="Times New Roman" panose="02020603050405020304" pitchFamily="18" charset="0"/>
              </a:rPr>
              <a:t>Au sol</a:t>
            </a:r>
            <a:r>
              <a:rPr lang="fr-FR" b="1" dirty="0">
                <a:latin typeface="Times New Roman" panose="02020603050405020304" pitchFamily="18" charset="0"/>
                <a:ea typeface="Calibri" panose="020F0502020204030204" pitchFamily="34" charset="0"/>
                <a:cs typeface="Times New Roman" panose="02020603050405020304" pitchFamily="18" charset="0"/>
              </a:rPr>
              <a:t>:</a:t>
            </a:r>
            <a:endParaRPr lang="fr-FR"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essais ou manœuvres de servitudes (accu., freins secours, portes </a:t>
            </a:r>
            <a:r>
              <a:rPr lang="fr-FR" sz="1800" dirty="0" err="1">
                <a:effectLst/>
                <a:latin typeface="Times New Roman" panose="02020603050405020304" pitchFamily="18" charset="0"/>
                <a:ea typeface="Calibri" panose="020F0502020204030204" pitchFamily="34" charset="0"/>
                <a:cs typeface="Times New Roman" panose="02020603050405020304" pitchFamily="18" charset="0"/>
              </a:rPr>
              <a:t>soutes</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 - cargo, etc...).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ZoneTexte 5">
            <a:extLst>
              <a:ext uri="{FF2B5EF4-FFF2-40B4-BE49-F238E27FC236}">
                <a16:creationId xmlns:a16="http://schemas.microsoft.com/office/drawing/2014/main" id="{4310E1A9-3817-03B0-7B1A-17F54B7956AC}"/>
              </a:ext>
            </a:extLst>
          </p:cNvPr>
          <p:cNvSpPr txBox="1"/>
          <p:nvPr/>
        </p:nvSpPr>
        <p:spPr>
          <a:xfrm>
            <a:off x="4188850" y="1037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9" name="ZoneTexte 8">
            <a:extLst>
              <a:ext uri="{FF2B5EF4-FFF2-40B4-BE49-F238E27FC236}">
                <a16:creationId xmlns:a16="http://schemas.microsoft.com/office/drawing/2014/main" id="{1D0B8418-372B-6120-A408-8DBE4CD016F2}"/>
              </a:ext>
            </a:extLst>
          </p:cNvPr>
          <p:cNvSpPr txBox="1"/>
          <p:nvPr/>
        </p:nvSpPr>
        <p:spPr>
          <a:xfrm>
            <a:off x="4188850" y="595368"/>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Par Moteur Electrique</a:t>
            </a:r>
          </a:p>
        </p:txBody>
      </p:sp>
      <p:pic>
        <p:nvPicPr>
          <p:cNvPr id="10" name="Picture 3">
            <a:extLst>
              <a:ext uri="{FF2B5EF4-FFF2-40B4-BE49-F238E27FC236}">
                <a16:creationId xmlns:a16="http://schemas.microsoft.com/office/drawing/2014/main" id="{A5DB4BDF-D4B1-BC14-8944-FC0778D67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0090" y="3811540"/>
            <a:ext cx="315277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0090" y="964700"/>
            <a:ext cx="2570369" cy="2159109"/>
          </a:xfrm>
          <a:prstGeom prst="rect">
            <a:avLst/>
          </a:prstGeom>
        </p:spPr>
      </p:pic>
    </p:spTree>
    <p:extLst>
      <p:ext uri="{BB962C8B-B14F-4D97-AF65-F5344CB8AC3E}">
        <p14:creationId xmlns:p14="http://schemas.microsoft.com/office/powerpoint/2010/main" val="314962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F73BC5E-DBEF-0113-4799-86986974CB48}"/>
              </a:ext>
            </a:extLst>
          </p:cNvPr>
          <p:cNvSpPr txBox="1"/>
          <p:nvPr/>
        </p:nvSpPr>
        <p:spPr>
          <a:xfrm>
            <a:off x="459954" y="2388855"/>
            <a:ext cx="5092548" cy="275787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Pour pallier la panne de pressurisation bâche en vol</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C</a:t>
            </a:r>
            <a:r>
              <a:rPr lang="fr-FR" sz="1800" dirty="0">
                <a:effectLst/>
                <a:latin typeface="Calibri" panose="020F0502020204030204" pitchFamily="34" charset="0"/>
                <a:ea typeface="Calibri" panose="020F0502020204030204" pitchFamily="34" charset="0"/>
                <a:cs typeface="Times New Roman" panose="02020603050405020304" pitchFamily="18" charset="0"/>
              </a:rPr>
              <a:t>es pompes sont équipées de turbines de gavage</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Elles</a:t>
            </a:r>
            <a:r>
              <a:rPr lang="fr-FR" sz="1800" dirty="0">
                <a:effectLst/>
                <a:latin typeface="Calibri" panose="020F0502020204030204" pitchFamily="34" charset="0"/>
                <a:ea typeface="Calibri" panose="020F0502020204030204" pitchFamily="34" charset="0"/>
                <a:cs typeface="Times New Roman" panose="02020603050405020304" pitchFamily="18" charset="0"/>
              </a:rPr>
              <a:t> assurent la mise en pression du circuit aspiration dans lequel est noyé le moteur électrique 115 V alternatif.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Ce circuit d’aspiration ne comporte pas de robinet coupe-feu.</a:t>
            </a:r>
          </a:p>
        </p:txBody>
      </p:sp>
      <p:sp>
        <p:nvSpPr>
          <p:cNvPr id="6" name="ZoneTexte 5">
            <a:extLst>
              <a:ext uri="{FF2B5EF4-FFF2-40B4-BE49-F238E27FC236}">
                <a16:creationId xmlns:a16="http://schemas.microsoft.com/office/drawing/2014/main" id="{A1BAF31B-0394-1D58-F2D4-1C519EF24C5E}"/>
              </a:ext>
            </a:extLst>
          </p:cNvPr>
          <p:cNvSpPr txBox="1"/>
          <p:nvPr/>
        </p:nvSpPr>
        <p:spPr>
          <a:xfrm>
            <a:off x="4188850" y="103775"/>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8" name="ZoneTexte 7">
            <a:extLst>
              <a:ext uri="{FF2B5EF4-FFF2-40B4-BE49-F238E27FC236}">
                <a16:creationId xmlns:a16="http://schemas.microsoft.com/office/drawing/2014/main" id="{2CCF26B2-E14F-AD2C-7EC2-078F05475876}"/>
              </a:ext>
            </a:extLst>
          </p:cNvPr>
          <p:cNvSpPr txBox="1"/>
          <p:nvPr/>
        </p:nvSpPr>
        <p:spPr>
          <a:xfrm>
            <a:off x="4188850" y="595368"/>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Par Moteur Electrique</a:t>
            </a:r>
          </a:p>
        </p:txBody>
      </p:sp>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1204" t="434" r="1711" b="2143"/>
          <a:stretch/>
        </p:blipFill>
        <p:spPr>
          <a:xfrm>
            <a:off x="5910942" y="1349828"/>
            <a:ext cx="5965371" cy="434340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1046104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EF84916-F25E-3CA5-C6FC-EF14287CD539}"/>
              </a:ext>
            </a:extLst>
          </p:cNvPr>
          <p:cNvPicPr>
            <a:picLocks noGrp="1" noChangeAspect="1"/>
          </p:cNvPicPr>
          <p:nvPr>
            <p:ph idx="1"/>
          </p:nvPr>
        </p:nvPicPr>
        <p:blipFill rotWithShape="1">
          <a:blip r:embed="rId2"/>
          <a:srcRect t="17400" r="61821" b="31467"/>
          <a:stretch/>
        </p:blipFill>
        <p:spPr>
          <a:xfrm>
            <a:off x="9244408" y="1944092"/>
            <a:ext cx="2016529" cy="1090670"/>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85EE4F5-5DEF-DE4F-928E-302755608E2D}"/>
              </a:ext>
            </a:extLst>
          </p:cNvPr>
          <p:cNvSpPr txBox="1"/>
          <p:nvPr/>
        </p:nvSpPr>
        <p:spPr>
          <a:xfrm>
            <a:off x="563559" y="4334088"/>
            <a:ext cx="10851614" cy="226773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Appelées motopompes ou groupe de transfert ou PTU (Power Transfert Unit).</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Dispositif auxiliaire ou secours (vol ou sol) qui permet d’utiliser la puissance d’un circuit hydraulique valide (green System) pour mettre en pression un autre circuit en panne de générateur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blue</a:t>
            </a:r>
            <a:r>
              <a:rPr lang="fr-FR" sz="1800" dirty="0">
                <a:effectLst/>
                <a:latin typeface="Calibri" panose="020F0502020204030204" pitchFamily="34" charset="0"/>
                <a:ea typeface="Calibri" panose="020F0502020204030204" pitchFamily="34" charset="0"/>
                <a:cs typeface="Times New Roman" panose="02020603050405020304" pitchFamily="18" charset="0"/>
              </a:rPr>
              <a:t> System) </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C</a:t>
            </a:r>
            <a:r>
              <a:rPr lang="fr-FR" sz="1800" dirty="0">
                <a:effectLst/>
                <a:latin typeface="Calibri" panose="020F0502020204030204" pitchFamily="34" charset="0"/>
                <a:ea typeface="Calibri" panose="020F0502020204030204" pitchFamily="34" charset="0"/>
                <a:cs typeface="Times New Roman" panose="02020603050405020304" pitchFamily="18" charset="0"/>
              </a:rPr>
              <a:t>eci, sans transfert de liquide d’un circuit dans l’autre. </a:t>
            </a:r>
          </a:p>
          <a:p>
            <a:pPr marL="285750" indent="-285750">
              <a:lnSpc>
                <a:spcPct val="107000"/>
              </a:lnSpc>
              <a:spcAft>
                <a:spcPts val="800"/>
              </a:spcAft>
              <a:buFont typeface="Arial" panose="020B0604020202020204" pitchFamily="34" charset="0"/>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En fait, il s’agit de deux pompes à barillet à débit constant (plateau à calage fixe) </a:t>
            </a:r>
          </a:p>
          <a:p>
            <a:pPr marL="285750" indent="-285750">
              <a:lnSpc>
                <a:spcPct val="107000"/>
              </a:lnSpc>
              <a:spcAft>
                <a:spcPts val="800"/>
              </a:spcAft>
              <a:buFont typeface="Arial" panose="020B0604020202020204" pitchFamily="34" charset="0"/>
              <a:buChar char="•"/>
            </a:pPr>
            <a:r>
              <a:rPr lang="fr-FR" dirty="0">
                <a:latin typeface="Calibri" panose="020F0502020204030204" pitchFamily="34" charset="0"/>
                <a:ea typeface="Calibri" panose="020F0502020204030204" pitchFamily="34" charset="0"/>
                <a:cs typeface="Times New Roman" panose="02020603050405020304" pitchFamily="18" charset="0"/>
              </a:rPr>
              <a:t>Ils sont </a:t>
            </a:r>
            <a:r>
              <a:rPr lang="fr-FR" sz="1800" dirty="0">
                <a:effectLst/>
                <a:latin typeface="Calibri" panose="020F0502020204030204" pitchFamily="34" charset="0"/>
                <a:ea typeface="Calibri" panose="020F0502020204030204" pitchFamily="34" charset="0"/>
                <a:cs typeface="Times New Roman" panose="02020603050405020304" pitchFamily="18" charset="0"/>
              </a:rPr>
              <a:t>accouplées mécaniquement par un arbre, l’une fonctionnant en moteur, l’autre en pompe (A300, B737).</a:t>
            </a:r>
          </a:p>
        </p:txBody>
      </p:sp>
      <p:sp>
        <p:nvSpPr>
          <p:cNvPr id="6" name="ZoneTexte 5">
            <a:extLst>
              <a:ext uri="{FF2B5EF4-FFF2-40B4-BE49-F238E27FC236}">
                <a16:creationId xmlns:a16="http://schemas.microsoft.com/office/drawing/2014/main" id="{94B670CD-B92A-2D76-6557-18F24616F731}"/>
              </a:ext>
            </a:extLst>
          </p:cNvPr>
          <p:cNvSpPr txBox="1"/>
          <p:nvPr/>
        </p:nvSpPr>
        <p:spPr>
          <a:xfrm>
            <a:off x="4539554" y="115881"/>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Entrainement des pompes</a:t>
            </a:r>
          </a:p>
        </p:txBody>
      </p:sp>
      <p:sp>
        <p:nvSpPr>
          <p:cNvPr id="8" name="ZoneTexte 7">
            <a:extLst>
              <a:ext uri="{FF2B5EF4-FFF2-40B4-BE49-F238E27FC236}">
                <a16:creationId xmlns:a16="http://schemas.microsoft.com/office/drawing/2014/main" id="{727E6E08-C139-C8C6-1B6F-CA40C866DFD4}"/>
              </a:ext>
            </a:extLst>
          </p:cNvPr>
          <p:cNvSpPr txBox="1"/>
          <p:nvPr/>
        </p:nvSpPr>
        <p:spPr>
          <a:xfrm>
            <a:off x="4539554" y="644104"/>
            <a:ext cx="329623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effectLst/>
                <a:latin typeface="Calibri" panose="020F0502020204030204" pitchFamily="34" charset="0"/>
                <a:ea typeface="Calibri" panose="020F0502020204030204" pitchFamily="34" charset="0"/>
                <a:cs typeface="Times New Roman" panose="02020603050405020304" pitchFamily="18" charset="0"/>
              </a:rPr>
              <a:t>Par Moteur Hydraulique</a:t>
            </a:r>
          </a:p>
        </p:txBody>
      </p:sp>
      <p:pic>
        <p:nvPicPr>
          <p:cNvPr id="5122" name="Picture 2" descr="Capture d_écran 2017-03-14 à 22.58.03">
            <a:extLst>
              <a:ext uri="{FF2B5EF4-FFF2-40B4-BE49-F238E27FC236}">
                <a16:creationId xmlns:a16="http://schemas.microsoft.com/office/drawing/2014/main" id="{3EE2115C-B45F-8F19-604A-858281EC1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7" y="1426081"/>
            <a:ext cx="3478235" cy="2126692"/>
          </a:xfrm>
          <a:prstGeom prst="rect">
            <a:avLst/>
          </a:prstGeom>
        </p:spPr>
        <p:style>
          <a:lnRef idx="2">
            <a:schemeClr val="accent2"/>
          </a:lnRef>
          <a:fillRef idx="1">
            <a:schemeClr val="lt1"/>
          </a:fillRef>
          <a:effectRef idx="0">
            <a:schemeClr val="accent2"/>
          </a:effectRef>
          <a:fontRef idx="minor">
            <a:schemeClr val="dk1"/>
          </a:fontRef>
        </p:style>
      </p:pic>
      <p:pic>
        <p:nvPicPr>
          <p:cNvPr id="10" name="Picture 4" descr="PTU">
            <a:extLst>
              <a:ext uri="{FF2B5EF4-FFF2-40B4-BE49-F238E27FC236}">
                <a16:creationId xmlns:a16="http://schemas.microsoft.com/office/drawing/2014/main" id="{B740EB18-6111-7FA1-A1E5-2B113A576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305" y="1212639"/>
            <a:ext cx="4447799" cy="259322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38696867"/>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spAutoFit/>
      </a:bodyPr>
      <a:lstStyle>
        <a:defPPr>
          <a:defRPr dirty="0"/>
        </a:defPPr>
      </a:lstStyle>
      <a:style>
        <a:lnRef idx="2">
          <a:schemeClr val="accent2"/>
        </a:lnRef>
        <a:fillRef idx="1">
          <a:schemeClr val="lt1"/>
        </a:fillRef>
        <a:effectRef idx="0">
          <a:schemeClr val="accent2"/>
        </a:effectRef>
        <a:fontRef idx="minor">
          <a:schemeClr val="dk1"/>
        </a:fontRef>
      </a:style>
    </a:spDef>
    <a:txDef>
      <a:spPr/>
      <a:bodyPr wrap="square">
        <a:spAutoFit/>
      </a:bodyPr>
      <a:lstStyle>
        <a:defPPr indent="355600" algn="just">
          <a:lnSpc>
            <a:spcPct val="150000"/>
          </a:lnSpc>
          <a:buFont typeface="Arial" panose="020B0604020202020204" pitchFamily="34" charset="0"/>
          <a:buChar char="•"/>
          <a:defRPr dirty="0" smtClean="0">
            <a:effectLst/>
            <a:latin typeface="Times New Roman" panose="02020603050405020304" pitchFamily="18" charset="0"/>
            <a:ea typeface="Times New Roman" panose="02020603050405020304" pitchFamily="18" charset="0"/>
          </a:defRPr>
        </a:defPPr>
      </a:lstStyle>
      <a:style>
        <a:lnRef idx="2">
          <a:schemeClr val="accent2"/>
        </a:lnRef>
        <a:fillRef idx="1">
          <a:schemeClr val="lt1"/>
        </a:fillRef>
        <a:effectRef idx="0">
          <a:schemeClr val="accent2"/>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2620</TotalTime>
  <Words>9997</Words>
  <Application>Microsoft Office PowerPoint</Application>
  <PresentationFormat>Grand écran</PresentationFormat>
  <Paragraphs>981</Paragraphs>
  <Slides>155</Slides>
  <Notes>0</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155</vt:i4>
      </vt:variant>
    </vt:vector>
  </HeadingPairs>
  <TitlesOfParts>
    <vt:vector size="170" baseType="lpstr">
      <vt:lpstr>Arial</vt:lpstr>
      <vt:lpstr>Arial Black</vt:lpstr>
      <vt:lpstr>Book Antiqua</vt:lpstr>
      <vt:lpstr>Calibri</vt:lpstr>
      <vt:lpstr>Calibri Light</vt:lpstr>
      <vt:lpstr>Cambria Math</vt:lpstr>
      <vt:lpstr>Courier New</vt:lpstr>
      <vt:lpstr>DejaVu Sans</vt:lpstr>
      <vt:lpstr>Microsoft Sans Serif</vt:lpstr>
      <vt:lpstr>Symbol</vt:lpstr>
      <vt:lpstr>Tahoma</vt:lpstr>
      <vt:lpstr>Times New Roman</vt:lpstr>
      <vt:lpstr>Verdana</vt:lpstr>
      <vt:lpstr>Wingdings</vt:lpstr>
      <vt:lpstr>Thème Office</vt:lpstr>
      <vt:lpstr>Equipements et circuits hydrauliques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Liquide Hydraulique</vt:lpstr>
      <vt:lpstr>Liquide Hydraulique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Construction schématique et fonctionnement  d’un circuit hydraulique</vt:lpstr>
      <vt:lpstr>CONSTRUCTION SCHEMATIQUE ET FONCTIONNEMENT D’UN CIRCUIT HYDRAULIQUE</vt:lpstr>
      <vt:lpstr>CONSTRUCTION SCHEMATIQUE ET FONCTIONNEMENT D’UN CIRCUIT HYDRAULIQUE</vt:lpstr>
      <vt:lpstr>CONSTRUCTION SCHEMATIQUE ET FONCTIONNEMENT D’UN CIRCUIT HYDRAULIQUE</vt:lpstr>
      <vt:lpstr>Présentation PowerPoint</vt:lpstr>
      <vt:lpstr>Présentation PowerPoint</vt:lpstr>
      <vt:lpstr>Présentation PowerPoint</vt:lpstr>
      <vt:lpstr>Présentation PowerPoint</vt:lpstr>
      <vt:lpstr>Présentation PowerPoint</vt:lpstr>
      <vt:lpstr>Circuits  Hydraulique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PC</dc:creator>
  <cp:lastModifiedBy>Ahmed Youssef</cp:lastModifiedBy>
  <cp:revision>89</cp:revision>
  <dcterms:created xsi:type="dcterms:W3CDTF">2022-07-12T09:05:14Z</dcterms:created>
  <dcterms:modified xsi:type="dcterms:W3CDTF">2022-09-14T14:15:51Z</dcterms:modified>
</cp:coreProperties>
</file>